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0" r:id="rId2"/>
    <p:sldMasterId id="2147483672" r:id="rId3"/>
    <p:sldMasterId id="2147483684" r:id="rId4"/>
  </p:sldMasterIdLst>
  <p:notesMasterIdLst>
    <p:notesMasterId r:id="rId39"/>
  </p:notesMasterIdLst>
  <p:sldIdLst>
    <p:sldId id="326" r:id="rId5"/>
    <p:sldId id="328" r:id="rId6"/>
    <p:sldId id="327" r:id="rId7"/>
    <p:sldId id="282" r:id="rId8"/>
    <p:sldId id="287" r:id="rId9"/>
    <p:sldId id="288" r:id="rId10"/>
    <p:sldId id="290" r:id="rId11"/>
    <p:sldId id="291" r:id="rId12"/>
    <p:sldId id="292" r:id="rId13"/>
    <p:sldId id="294" r:id="rId14"/>
    <p:sldId id="298" r:id="rId15"/>
    <p:sldId id="299" r:id="rId16"/>
    <p:sldId id="301" r:id="rId17"/>
    <p:sldId id="312" r:id="rId18"/>
    <p:sldId id="300" r:id="rId19"/>
    <p:sldId id="324" r:id="rId20"/>
    <p:sldId id="323" r:id="rId21"/>
    <p:sldId id="325" r:id="rId22"/>
    <p:sldId id="302" r:id="rId23"/>
    <p:sldId id="303" r:id="rId24"/>
    <p:sldId id="310" r:id="rId25"/>
    <p:sldId id="313" r:id="rId26"/>
    <p:sldId id="320" r:id="rId27"/>
    <p:sldId id="304" r:id="rId28"/>
    <p:sldId id="307" r:id="rId29"/>
    <p:sldId id="311" r:id="rId30"/>
    <p:sldId id="289" r:id="rId31"/>
    <p:sldId id="314" r:id="rId32"/>
    <p:sldId id="319" r:id="rId33"/>
    <p:sldId id="330" r:id="rId34"/>
    <p:sldId id="321" r:id="rId35"/>
    <p:sldId id="322" r:id="rId36"/>
    <p:sldId id="329" r:id="rId37"/>
    <p:sldId id="317" r:id="rId38"/>
  </p:sldIdLst>
  <p:sldSz cx="9144000" cy="6858000" type="screen4x3"/>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D802"/>
    <a:srgbClr val="66EC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400" autoAdjust="0"/>
  </p:normalViewPr>
  <p:slideViewPr>
    <p:cSldViewPr>
      <p:cViewPr varScale="1">
        <p:scale>
          <a:sx n="73" d="100"/>
          <a:sy n="73" d="100"/>
        </p:scale>
        <p:origin x="1296"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image" Target="../media/image2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B488F7-1FAC-40D2-BB7E-BA3CE28D8950}" type="datetimeFigureOut">
              <a:rPr lang="en-US" smtClean="0"/>
              <a:pPr/>
              <a:t>11/16/2016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2D21D1-52E2-420B-B491-CFF6D7BB79FB}" type="slidenum">
              <a:rPr lang="en-US" smtClean="0"/>
              <a:pPr/>
              <a:t>‹#›</a:t>
            </a:fld>
            <a:endParaRPr lang="en-US"/>
          </a:p>
        </p:txBody>
      </p:sp>
    </p:spTree>
    <p:extLst>
      <p:ext uri="{BB962C8B-B14F-4D97-AF65-F5344CB8AC3E}">
        <p14:creationId xmlns:p14="http://schemas.microsoft.com/office/powerpoint/2010/main" val="223947869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dirty="0" smtClean="0"/>
              <a:t>Instructional Approach(s): The teacher should use the slide to activate students prior knowledge. The teacher can click on the links and pose</a:t>
            </a:r>
            <a:r>
              <a:rPr lang="en-US" baseline="0" dirty="0" smtClean="0"/>
              <a:t> the question to the class, individual students, or let the students pair up to answer the questions. The teacher should not spend more than 5 minutes on the slide. </a:t>
            </a:r>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1</a:t>
            </a:fld>
            <a:endParaRPr lang="en-US"/>
          </a:p>
        </p:txBody>
      </p:sp>
    </p:spTree>
    <p:extLst>
      <p:ext uri="{BB962C8B-B14F-4D97-AF65-F5344CB8AC3E}">
        <p14:creationId xmlns:p14="http://schemas.microsoft.com/office/powerpoint/2010/main" val="1726354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dirty="0" smtClean="0"/>
              <a:t>Instructional Approach(s): The teacher should present the information</a:t>
            </a:r>
            <a:r>
              <a:rPr lang="en-US" baseline="0" dirty="0" smtClean="0"/>
              <a:t> on the slide while the students record the important information on their notes</a:t>
            </a:r>
            <a:endParaRPr lang="en-US" dirty="0" smtClean="0"/>
          </a:p>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10</a:t>
            </a:fld>
            <a:endParaRPr lang="en-US"/>
          </a:p>
        </p:txBody>
      </p:sp>
    </p:spTree>
    <p:extLst>
      <p:ext uri="{BB962C8B-B14F-4D97-AF65-F5344CB8AC3E}">
        <p14:creationId xmlns:p14="http://schemas.microsoft.com/office/powerpoint/2010/main" val="2108615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dirty="0" smtClean="0"/>
              <a:t>Instructional Approach(s): The teacher should present the illustration</a:t>
            </a:r>
            <a:r>
              <a:rPr lang="en-US" baseline="0" dirty="0" smtClean="0"/>
              <a:t> to provide an example of conduction.</a:t>
            </a:r>
            <a:r>
              <a:rPr lang="en-US" dirty="0" smtClean="0"/>
              <a:t> The teacher should ask the class or call on students to answer the question. Click the mouse to reveal the answer.</a:t>
            </a:r>
            <a:endParaRPr lang="en-US" altLang="en-US" b="1" dirty="0" smtClean="0"/>
          </a:p>
          <a:p>
            <a:endParaRPr lang="en-US" b="1"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11</a:t>
            </a:fld>
            <a:endParaRPr lang="en-US"/>
          </a:p>
        </p:txBody>
      </p:sp>
    </p:spTree>
    <p:extLst>
      <p:ext uri="{BB962C8B-B14F-4D97-AF65-F5344CB8AC3E}">
        <p14:creationId xmlns:p14="http://schemas.microsoft.com/office/powerpoint/2010/main" val="1027931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dirty="0" smtClean="0"/>
              <a:t>Instructional Approach(s): The teacher should present the illustration</a:t>
            </a:r>
            <a:r>
              <a:rPr lang="en-US" baseline="0" dirty="0" smtClean="0"/>
              <a:t> to provide an example of conduction.</a:t>
            </a:r>
            <a:r>
              <a:rPr lang="en-US" dirty="0" smtClean="0"/>
              <a:t> The teacher should ask the class or call on students to answer the question. Do</a:t>
            </a:r>
            <a:r>
              <a:rPr lang="en-US" baseline="0" dirty="0" smtClean="0"/>
              <a:t> not spend more than 3-5 minutes total time allowing for discussion. When ready, move the next slides to discuss the answer.</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12</a:t>
            </a:fld>
            <a:endParaRPr lang="en-US"/>
          </a:p>
        </p:txBody>
      </p:sp>
    </p:spTree>
    <p:extLst>
      <p:ext uri="{BB962C8B-B14F-4D97-AF65-F5344CB8AC3E}">
        <p14:creationId xmlns:p14="http://schemas.microsoft.com/office/powerpoint/2010/main" val="972008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dirty="0" smtClean="0"/>
              <a:t>Instructional Approach(s): The teacher should present the illustration</a:t>
            </a:r>
            <a:r>
              <a:rPr lang="en-US" baseline="0" dirty="0" smtClean="0"/>
              <a:t> to provide an example of conduction.</a:t>
            </a:r>
            <a:r>
              <a:rPr lang="en-US" dirty="0" smtClean="0"/>
              <a:t> The teacher should ask the class or call on students to answer the question. Click the mouse to reveal the answer.</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13</a:t>
            </a:fld>
            <a:endParaRPr lang="en-US"/>
          </a:p>
        </p:txBody>
      </p:sp>
    </p:spTree>
    <p:extLst>
      <p:ext uri="{BB962C8B-B14F-4D97-AF65-F5344CB8AC3E}">
        <p14:creationId xmlns:p14="http://schemas.microsoft.com/office/powerpoint/2010/main" val="38339956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altLang="en-US" dirty="0" smtClean="0"/>
              <a:t>Instructional Approach(s): The teacher should use the links on the slide to illustrate examples of conduction. </a:t>
            </a:r>
          </a:p>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14</a:t>
            </a:fld>
            <a:endParaRPr lang="en-US"/>
          </a:p>
        </p:txBody>
      </p:sp>
    </p:spTree>
    <p:extLst>
      <p:ext uri="{BB962C8B-B14F-4D97-AF65-F5344CB8AC3E}">
        <p14:creationId xmlns:p14="http://schemas.microsoft.com/office/powerpoint/2010/main" val="6807153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This could be used as</a:t>
            </a:r>
            <a:r>
              <a:rPr lang="en-US" baseline="0" dirty="0" smtClean="0"/>
              <a:t> a formative assessment item to see if the students are grasping the concept</a:t>
            </a:r>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15</a:t>
            </a:fld>
            <a:endParaRPr lang="en-US"/>
          </a:p>
        </p:txBody>
      </p:sp>
    </p:spTree>
    <p:extLst>
      <p:ext uri="{BB962C8B-B14F-4D97-AF65-F5344CB8AC3E}">
        <p14:creationId xmlns:p14="http://schemas.microsoft.com/office/powerpoint/2010/main" val="23387337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dirty="0" smtClean="0"/>
              <a:t>Instructional Approach(s): The teacher should present the illustration. The teacher should ask the class or call on students to answer the question. </a:t>
            </a:r>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16</a:t>
            </a:fld>
            <a:endParaRPr lang="en-US"/>
          </a:p>
        </p:txBody>
      </p:sp>
    </p:spTree>
    <p:extLst>
      <p:ext uri="{BB962C8B-B14F-4D97-AF65-F5344CB8AC3E}">
        <p14:creationId xmlns:p14="http://schemas.microsoft.com/office/powerpoint/2010/main" val="32895017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dirty="0" smtClean="0"/>
              <a:t>Instructional Approach(s): The teacher should present the information</a:t>
            </a:r>
            <a:r>
              <a:rPr lang="en-US" baseline="0" dirty="0" smtClean="0"/>
              <a:t> on the slide while the students record the important information on their notes</a:t>
            </a:r>
            <a:endParaRPr lang="en-US" dirty="0" smtClean="0"/>
          </a:p>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17</a:t>
            </a:fld>
            <a:endParaRPr lang="en-US"/>
          </a:p>
        </p:txBody>
      </p:sp>
    </p:spTree>
    <p:extLst>
      <p:ext uri="{BB962C8B-B14F-4D97-AF65-F5344CB8AC3E}">
        <p14:creationId xmlns:p14="http://schemas.microsoft.com/office/powerpoint/2010/main" val="41877201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altLang="en-US" dirty="0" smtClean="0"/>
              <a:t>Instructional Approach(s): The teacher should present the information on the slide.</a:t>
            </a:r>
          </a:p>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18</a:t>
            </a:fld>
            <a:endParaRPr lang="en-US"/>
          </a:p>
        </p:txBody>
      </p:sp>
    </p:spTree>
    <p:extLst>
      <p:ext uri="{BB962C8B-B14F-4D97-AF65-F5344CB8AC3E}">
        <p14:creationId xmlns:p14="http://schemas.microsoft.com/office/powerpoint/2010/main" val="32988626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dirty="0" smtClean="0"/>
              <a:t>Instructional Approach(s): The teacher should present the information</a:t>
            </a:r>
            <a:r>
              <a:rPr lang="en-US" baseline="0" dirty="0" smtClean="0"/>
              <a:t> on the slide while the students record the important information on their notes</a:t>
            </a:r>
            <a:endParaRPr lang="en-US" dirty="0" smtClean="0"/>
          </a:p>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19</a:t>
            </a:fld>
            <a:endParaRPr lang="en-US"/>
          </a:p>
        </p:txBody>
      </p:sp>
    </p:spTree>
    <p:extLst>
      <p:ext uri="{BB962C8B-B14F-4D97-AF65-F5344CB8AC3E}">
        <p14:creationId xmlns:p14="http://schemas.microsoft.com/office/powerpoint/2010/main" val="2307786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dirty="0" smtClean="0"/>
              <a:t>Instructional Approach(s): The teacher should introduce the essential question and the standard that aligns to the essential question</a:t>
            </a:r>
          </a:p>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2</a:t>
            </a:fld>
            <a:endParaRPr lang="en-US"/>
          </a:p>
        </p:txBody>
      </p:sp>
    </p:spTree>
    <p:extLst>
      <p:ext uri="{BB962C8B-B14F-4D97-AF65-F5344CB8AC3E}">
        <p14:creationId xmlns:p14="http://schemas.microsoft.com/office/powerpoint/2010/main" val="4201541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Remind students that in the water cycle, warm</a:t>
            </a:r>
            <a:r>
              <a:rPr lang="en-US" baseline="0" dirty="0" smtClean="0"/>
              <a:t> air rises, cools and condenses. Students learned about convection currents and the water cycle in the 6</a:t>
            </a:r>
            <a:r>
              <a:rPr lang="en-US" baseline="30000" dirty="0" smtClean="0"/>
              <a:t>th</a:t>
            </a:r>
            <a:r>
              <a:rPr lang="en-US" baseline="0" dirty="0" smtClean="0"/>
              <a:t> grade.</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96707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altLang="en-US" dirty="0" smtClean="0"/>
              <a:t>Instructional Approach(s): The teacher should use the links on the slide to illustrate examples of convection. </a:t>
            </a:r>
          </a:p>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21</a:t>
            </a:fld>
            <a:endParaRPr lang="en-US"/>
          </a:p>
        </p:txBody>
      </p:sp>
    </p:spTree>
    <p:extLst>
      <p:ext uri="{BB962C8B-B14F-4D97-AF65-F5344CB8AC3E}">
        <p14:creationId xmlns:p14="http://schemas.microsoft.com/office/powerpoint/2010/main" val="29733478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This could be used as a formative assessment tool.</a:t>
            </a:r>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22</a:t>
            </a:fld>
            <a:endParaRPr lang="en-US"/>
          </a:p>
        </p:txBody>
      </p:sp>
    </p:spTree>
    <p:extLst>
      <p:ext uri="{BB962C8B-B14F-4D97-AF65-F5344CB8AC3E}">
        <p14:creationId xmlns:p14="http://schemas.microsoft.com/office/powerpoint/2010/main" val="13978562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This could be used as a formative assessment tool</a:t>
            </a:r>
            <a:r>
              <a:rPr lang="en-US" baseline="0" dirty="0" smtClean="0"/>
              <a:t> or as a classroom discussion.</a:t>
            </a:r>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3978562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dirty="0" smtClean="0"/>
              <a:t>Instructional Approach(s): The teacher should present the information</a:t>
            </a:r>
            <a:r>
              <a:rPr lang="en-US" baseline="0" dirty="0" smtClean="0"/>
              <a:t> on the slide while the students record the important information on their notes</a:t>
            </a:r>
            <a:endParaRPr lang="en-US" dirty="0" smtClean="0"/>
          </a:p>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24</a:t>
            </a:fld>
            <a:endParaRPr lang="en-US"/>
          </a:p>
        </p:txBody>
      </p:sp>
    </p:spTree>
    <p:extLst>
      <p:ext uri="{BB962C8B-B14F-4D97-AF65-F5344CB8AC3E}">
        <p14:creationId xmlns:p14="http://schemas.microsoft.com/office/powerpoint/2010/main" val="33743709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altLang="en-US" dirty="0" smtClean="0"/>
              <a:t>Instructional Approach(s): The teacher should use the images on the slide to illustrate examples of radiation. </a:t>
            </a:r>
          </a:p>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25</a:t>
            </a:fld>
            <a:endParaRPr lang="en-US"/>
          </a:p>
        </p:txBody>
      </p:sp>
    </p:spTree>
    <p:extLst>
      <p:ext uri="{BB962C8B-B14F-4D97-AF65-F5344CB8AC3E}">
        <p14:creationId xmlns:p14="http://schemas.microsoft.com/office/powerpoint/2010/main" val="35743999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altLang="en-US" dirty="0" smtClean="0"/>
              <a:t>Instructional Approach(s): The teacher should use the link on the slide to illustrate examples of radiation. </a:t>
            </a:r>
          </a:p>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26</a:t>
            </a:fld>
            <a:endParaRPr lang="en-US"/>
          </a:p>
        </p:txBody>
      </p:sp>
    </p:spTree>
    <p:extLst>
      <p:ext uri="{BB962C8B-B14F-4D97-AF65-F5344CB8AC3E}">
        <p14:creationId xmlns:p14="http://schemas.microsoft.com/office/powerpoint/2010/main" val="13850503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dirty="0" smtClean="0"/>
              <a:t>Instructional Approach(s): The teacher should present the links and animations to provide illustrations of heat transfer. The teacher should ask the class or call on students to recognize</a:t>
            </a:r>
            <a:r>
              <a:rPr lang="en-US" baseline="0" dirty="0" smtClean="0"/>
              <a:t> conduction, convection, and radiation</a:t>
            </a:r>
            <a:r>
              <a:rPr lang="en-US" dirty="0" smtClean="0"/>
              <a:t>.</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27</a:t>
            </a:fld>
            <a:endParaRPr lang="en-US"/>
          </a:p>
        </p:txBody>
      </p:sp>
    </p:spTree>
    <p:extLst>
      <p:ext uri="{BB962C8B-B14F-4D97-AF65-F5344CB8AC3E}">
        <p14:creationId xmlns:p14="http://schemas.microsoft.com/office/powerpoint/2010/main" val="25563773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dirty="0" smtClean="0"/>
              <a:t>Instructional Approach(s): The teacher should use</a:t>
            </a:r>
            <a:r>
              <a:rPr lang="en-US" baseline="0" dirty="0" smtClean="0"/>
              <a:t> the image to illustrate the types of heat transfer</a:t>
            </a:r>
            <a:r>
              <a:rPr lang="en-US" dirty="0" smtClean="0"/>
              <a:t> </a:t>
            </a:r>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28</a:t>
            </a:fld>
            <a:endParaRPr lang="en-US"/>
          </a:p>
        </p:txBody>
      </p:sp>
    </p:spTree>
    <p:extLst>
      <p:ext uri="{BB962C8B-B14F-4D97-AF65-F5344CB8AC3E}">
        <p14:creationId xmlns:p14="http://schemas.microsoft.com/office/powerpoint/2010/main" val="15084869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altLang="en-US" dirty="0" smtClean="0"/>
              <a:t>Instructional Approach(s): The teacher should use the images on the slide to illustrate examples of conduction,</a:t>
            </a:r>
            <a:r>
              <a:rPr lang="en-US" altLang="en-US" baseline="0" dirty="0" smtClean="0"/>
              <a:t> convection, and radiation</a:t>
            </a:r>
            <a:r>
              <a:rPr lang="en-US" altLang="en-US" dirty="0" smtClean="0"/>
              <a:t>. </a:t>
            </a:r>
          </a:p>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29</a:t>
            </a:fld>
            <a:endParaRPr lang="en-US"/>
          </a:p>
        </p:txBody>
      </p:sp>
    </p:spTree>
    <p:extLst>
      <p:ext uri="{BB962C8B-B14F-4D97-AF65-F5344CB8AC3E}">
        <p14:creationId xmlns:p14="http://schemas.microsoft.com/office/powerpoint/2010/main" val="3584527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dirty="0" smtClean="0"/>
              <a:t>Instructional Approach(s): The teacher should give each student the Types of Heat </a:t>
            </a:r>
            <a:r>
              <a:rPr lang="en-US" baseline="0" dirty="0" smtClean="0"/>
              <a:t>Notes sheet [linked on the resource page] to use to record important information throughout the lesson</a:t>
            </a:r>
            <a:endParaRPr lang="en-US" dirty="0" smtClean="0"/>
          </a:p>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3</a:t>
            </a:fld>
            <a:endParaRPr lang="en-US"/>
          </a:p>
        </p:txBody>
      </p:sp>
    </p:spTree>
    <p:extLst>
      <p:ext uri="{BB962C8B-B14F-4D97-AF65-F5344CB8AC3E}">
        <p14:creationId xmlns:p14="http://schemas.microsoft.com/office/powerpoint/2010/main" val="27197731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show</a:t>
            </a:r>
            <a:r>
              <a:rPr lang="en-US" baseline="0" dirty="0" smtClean="0"/>
              <a:t> the heat transfer song video and use it reinforce the concepts of heat transfer</a:t>
            </a:r>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30</a:t>
            </a:fld>
            <a:endParaRPr lang="en-US"/>
          </a:p>
        </p:txBody>
      </p:sp>
    </p:spTree>
    <p:extLst>
      <p:ext uri="{BB962C8B-B14F-4D97-AF65-F5344CB8AC3E}">
        <p14:creationId xmlns:p14="http://schemas.microsoft.com/office/powerpoint/2010/main" val="24797500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dirty="0" smtClean="0"/>
              <a:t>Instructional Approach(s): The teacher should present the illustration. The teacher should ask the class or call on students to answer the question. Click the mouse to reveal the answer.</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31</a:t>
            </a:fld>
            <a:endParaRPr lang="en-US"/>
          </a:p>
        </p:txBody>
      </p:sp>
    </p:spTree>
    <p:extLst>
      <p:ext uri="{BB962C8B-B14F-4D97-AF65-F5344CB8AC3E}">
        <p14:creationId xmlns:p14="http://schemas.microsoft.com/office/powerpoint/2010/main" val="42874783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dirty="0" smtClean="0"/>
              <a:t>Instructional Approach(s): The teacher should present the illustration. The teacher should ask the class or call on students to answer the question. Click the mouse to reveal the answer.</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32</a:t>
            </a:fld>
            <a:endParaRPr lang="en-US"/>
          </a:p>
        </p:txBody>
      </p:sp>
    </p:spTree>
    <p:extLst>
      <p:ext uri="{BB962C8B-B14F-4D97-AF65-F5344CB8AC3E}">
        <p14:creationId xmlns:p14="http://schemas.microsoft.com/office/powerpoint/2010/main" val="672722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Instructional Approach(s): Each student should complete the summarizer. The teacher should use the summarizer to determine the level of student mastery and if differentiation is needed.</a:t>
            </a:r>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13978562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use the summarizer as a formative assessment to </a:t>
            </a:r>
            <a:r>
              <a:rPr lang="en-US" smtClean="0"/>
              <a:t>determine differentiation.  </a:t>
            </a:r>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34</a:t>
            </a:fld>
            <a:endParaRPr lang="en-US"/>
          </a:p>
        </p:txBody>
      </p:sp>
    </p:spTree>
    <p:extLst>
      <p:ext uri="{BB962C8B-B14F-4D97-AF65-F5344CB8AC3E}">
        <p14:creationId xmlns:p14="http://schemas.microsoft.com/office/powerpoint/2010/main" val="289763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dirty="0" smtClean="0"/>
              <a:t>Instructional Approach(s): The teacher should show the short video to review</a:t>
            </a:r>
            <a:r>
              <a:rPr lang="en-US" baseline="0" dirty="0" smtClean="0"/>
              <a:t> thermal energy</a:t>
            </a:r>
            <a:r>
              <a:rPr lang="en-US" dirty="0" smtClean="0"/>
              <a:t>. </a:t>
            </a:r>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4</a:t>
            </a:fld>
            <a:endParaRPr lang="en-US"/>
          </a:p>
        </p:txBody>
      </p:sp>
    </p:spTree>
    <p:extLst>
      <p:ext uri="{BB962C8B-B14F-4D97-AF65-F5344CB8AC3E}">
        <p14:creationId xmlns:p14="http://schemas.microsoft.com/office/powerpoint/2010/main" val="785132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dirty="0" smtClean="0"/>
              <a:t>Instructional Approach(s): The teacher should present the information</a:t>
            </a:r>
            <a:r>
              <a:rPr lang="en-US" baseline="0" dirty="0" smtClean="0"/>
              <a:t> on the slide while the students record the important information on their notes</a:t>
            </a:r>
            <a:endParaRPr lang="en-US" dirty="0" smtClean="0"/>
          </a:p>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5</a:t>
            </a:fld>
            <a:endParaRPr lang="en-US"/>
          </a:p>
        </p:txBody>
      </p:sp>
    </p:spTree>
    <p:extLst>
      <p:ext uri="{BB962C8B-B14F-4D97-AF65-F5344CB8AC3E}">
        <p14:creationId xmlns:p14="http://schemas.microsoft.com/office/powerpoint/2010/main" val="1175428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dirty="0" smtClean="0"/>
              <a:t>Instructional Approach(s): The teacher should present the information</a:t>
            </a:r>
            <a:r>
              <a:rPr lang="en-US" baseline="0" dirty="0" smtClean="0"/>
              <a:t> on the slide while the students record the important information on their notes</a:t>
            </a:r>
            <a:endParaRPr lang="en-US" dirty="0" smtClean="0"/>
          </a:p>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6</a:t>
            </a:fld>
            <a:endParaRPr lang="en-US"/>
          </a:p>
        </p:txBody>
      </p:sp>
    </p:spTree>
    <p:extLst>
      <p:ext uri="{BB962C8B-B14F-4D97-AF65-F5344CB8AC3E}">
        <p14:creationId xmlns:p14="http://schemas.microsoft.com/office/powerpoint/2010/main" val="3795290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dirty="0" smtClean="0"/>
              <a:t>Instructional Approach(s): The teacher should present the illustration</a:t>
            </a:r>
            <a:r>
              <a:rPr lang="en-US" baseline="0" dirty="0" smtClean="0"/>
              <a:t> to provide an example of heat transfer.</a:t>
            </a:r>
            <a:r>
              <a:rPr lang="en-US" dirty="0" smtClean="0"/>
              <a:t> The teacher should ask the class or call on students to answer the question. </a:t>
            </a:r>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7</a:t>
            </a:fld>
            <a:endParaRPr lang="en-US"/>
          </a:p>
        </p:txBody>
      </p:sp>
    </p:spTree>
    <p:extLst>
      <p:ext uri="{BB962C8B-B14F-4D97-AF65-F5344CB8AC3E}">
        <p14:creationId xmlns:p14="http://schemas.microsoft.com/office/powerpoint/2010/main" val="153420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Instructional Approach(s): The teacher should present the information on the slide.</a:t>
            </a:r>
          </a:p>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8</a:t>
            </a:fld>
            <a:endParaRPr lang="en-US"/>
          </a:p>
        </p:txBody>
      </p:sp>
    </p:spTree>
    <p:extLst>
      <p:ext uri="{BB962C8B-B14F-4D97-AF65-F5344CB8AC3E}">
        <p14:creationId xmlns:p14="http://schemas.microsoft.com/office/powerpoint/2010/main" val="3187452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dirty="0" smtClean="0"/>
              <a:t>Instructional Approach(s): The teacher should present the information</a:t>
            </a:r>
            <a:r>
              <a:rPr lang="en-US" baseline="0" dirty="0" smtClean="0"/>
              <a:t> on the slide while the students record the important information on their notes</a:t>
            </a:r>
            <a:endParaRPr lang="en-US" dirty="0" smtClean="0"/>
          </a:p>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9</a:t>
            </a:fld>
            <a:endParaRPr lang="en-US"/>
          </a:p>
        </p:txBody>
      </p:sp>
    </p:spTree>
    <p:extLst>
      <p:ext uri="{BB962C8B-B14F-4D97-AF65-F5344CB8AC3E}">
        <p14:creationId xmlns:p14="http://schemas.microsoft.com/office/powerpoint/2010/main" val="1892112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5404F2-BE9A-4460-8815-8F645183555F}" type="datetimeFigureOut">
              <a:rPr lang="en-US" smtClean="0"/>
              <a:pPr/>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95771847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5404F2-BE9A-4460-8815-8F645183555F}" type="datetimeFigureOut">
              <a:rPr lang="en-US" smtClean="0"/>
              <a:pPr/>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98415806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5404F2-BE9A-4460-8815-8F645183555F}" type="datetimeFigureOut">
              <a:rPr lang="en-US" smtClean="0"/>
              <a:pPr/>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53502233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9B116EC-AEC9-461A-BEEF-532E60A0288B}"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0803516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474C6C8-EEC6-47C8-8D17-F852F06BC6B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16739002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9E0C0C7-25F0-4CA1-B9C6-9F9C4264DC3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48401159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C92887D-6A57-4BF5-A6FD-048986096AD4}"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39029285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2E557F8-AF43-41D2-8499-9C4C1D26041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21084011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2E273F06-2A1A-42B5-8BE0-5F5747A69A07}"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94646445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D6C9CAF-A20C-41B8-806D-543DE5147E8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42665606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FB1798B-3DEA-4715-B794-BB95072E9C3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25819431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5404F2-BE9A-4460-8815-8F645183555F}" type="datetimeFigureOut">
              <a:rPr lang="en-US" smtClean="0"/>
              <a:pPr/>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5192365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8CD6481-E028-4A25-BCC9-81364D2B0F9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79768947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42D964B-A1EA-4C0A-A091-42074912A12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29144231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B31E870-4ED5-4258-A6E8-017D3F51BB9A}"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17409221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5404F2-BE9A-4460-8815-8F645183555F}" type="datetimeFigureOut">
              <a:rPr lang="en-US" smtClean="0">
                <a:solidFill>
                  <a:prstClr val="black">
                    <a:tint val="75000"/>
                  </a:prstClr>
                </a:solidFill>
              </a:rPr>
              <a:pPr/>
              <a:t>11/16/2016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618520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5404F2-BE9A-4460-8815-8F645183555F}" type="datetimeFigureOut">
              <a:rPr lang="en-US" smtClean="0">
                <a:solidFill>
                  <a:prstClr val="black">
                    <a:tint val="75000"/>
                  </a:prstClr>
                </a:solidFill>
              </a:rPr>
              <a:pPr/>
              <a:t>11/16/2016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616483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5404F2-BE9A-4460-8815-8F645183555F}" type="datetimeFigureOut">
              <a:rPr lang="en-US" smtClean="0">
                <a:solidFill>
                  <a:prstClr val="black">
                    <a:tint val="75000"/>
                  </a:prstClr>
                </a:solidFill>
              </a:rPr>
              <a:pPr/>
              <a:t>11/16/2016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30659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5404F2-BE9A-4460-8815-8F645183555F}" type="datetimeFigureOut">
              <a:rPr lang="en-US" smtClean="0">
                <a:solidFill>
                  <a:prstClr val="black">
                    <a:tint val="75000"/>
                  </a:prstClr>
                </a:solidFill>
              </a:rPr>
              <a:pPr/>
              <a:t>11/16/2016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24549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6"/>
            <a:ext cx="4041775"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5404F2-BE9A-4460-8815-8F645183555F}" type="datetimeFigureOut">
              <a:rPr lang="en-US" smtClean="0">
                <a:solidFill>
                  <a:prstClr val="black">
                    <a:tint val="75000"/>
                  </a:prstClr>
                </a:solidFill>
              </a:rPr>
              <a:pPr/>
              <a:t>11/16/2016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89943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5404F2-BE9A-4460-8815-8F645183555F}" type="datetimeFigureOut">
              <a:rPr lang="en-US" smtClean="0">
                <a:solidFill>
                  <a:prstClr val="black">
                    <a:tint val="75000"/>
                  </a:prstClr>
                </a:solidFill>
              </a:rPr>
              <a:pPr/>
              <a:t>11/16/2016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464379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solidFill>
                  <a:prstClr val="black">
                    <a:tint val="75000"/>
                  </a:prstClr>
                </a:solidFill>
              </a:rPr>
              <a:pPr/>
              <a:t>11/16/2016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4591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5404F2-BE9A-4460-8815-8F645183555F}" type="datetimeFigureOut">
              <a:rPr lang="en-US" smtClean="0"/>
              <a:pPr/>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11817070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2"/>
            <a:ext cx="3008313"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5"/>
            <a:ext cx="3008313"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solidFill>
                  <a:prstClr val="black">
                    <a:tint val="75000"/>
                  </a:prstClr>
                </a:solidFill>
              </a:rPr>
              <a:pPr/>
              <a:t>11/16/2016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106382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3"/>
            <a:ext cx="5486400"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solidFill>
                  <a:prstClr val="black">
                    <a:tint val="75000"/>
                  </a:prstClr>
                </a:solidFill>
              </a:rPr>
              <a:pPr/>
              <a:t>11/16/2016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429896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5404F2-BE9A-4460-8815-8F645183555F}" type="datetimeFigureOut">
              <a:rPr lang="en-US" smtClean="0">
                <a:solidFill>
                  <a:prstClr val="black">
                    <a:tint val="75000"/>
                  </a:prstClr>
                </a:solidFill>
              </a:rPr>
              <a:pPr/>
              <a:t>11/16/2016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694937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5404F2-BE9A-4460-8815-8F645183555F}" type="datetimeFigureOut">
              <a:rPr lang="en-US" smtClean="0">
                <a:solidFill>
                  <a:prstClr val="black">
                    <a:tint val="75000"/>
                  </a:prstClr>
                </a:solidFill>
              </a:rPr>
              <a:pPr/>
              <a:t>11/16/2016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454211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5404F2-BE9A-4460-8815-8F645183555F}" type="datetimeFigureOut">
              <a:rPr lang="en-US" smtClean="0">
                <a:solidFill>
                  <a:prstClr val="black">
                    <a:tint val="75000"/>
                  </a:prstClr>
                </a:solidFill>
              </a:rPr>
              <a:pPr/>
              <a:t>11/16/2016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825323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5404F2-BE9A-4460-8815-8F645183555F}" type="datetimeFigureOut">
              <a:rPr lang="en-US" smtClean="0">
                <a:solidFill>
                  <a:prstClr val="black">
                    <a:tint val="75000"/>
                  </a:prstClr>
                </a:solidFill>
              </a:rPr>
              <a:pPr/>
              <a:t>11/16/2016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507046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5404F2-BE9A-4460-8815-8F645183555F}" type="datetimeFigureOut">
              <a:rPr lang="en-US" smtClean="0">
                <a:solidFill>
                  <a:prstClr val="black">
                    <a:tint val="75000"/>
                  </a:prstClr>
                </a:solidFill>
              </a:rPr>
              <a:pPr/>
              <a:t>11/16/2016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218115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5404F2-BE9A-4460-8815-8F645183555F}" type="datetimeFigureOut">
              <a:rPr lang="en-US" smtClean="0">
                <a:solidFill>
                  <a:prstClr val="black">
                    <a:tint val="75000"/>
                  </a:prstClr>
                </a:solidFill>
              </a:rPr>
              <a:pPr/>
              <a:t>11/16/2016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209804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6"/>
            <a:ext cx="4041775"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5404F2-BE9A-4460-8815-8F645183555F}" type="datetimeFigureOut">
              <a:rPr lang="en-US" smtClean="0">
                <a:solidFill>
                  <a:prstClr val="black">
                    <a:tint val="75000"/>
                  </a:prstClr>
                </a:solidFill>
              </a:rPr>
              <a:pPr/>
              <a:t>11/16/2016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736970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5404F2-BE9A-4460-8815-8F645183555F}" type="datetimeFigureOut">
              <a:rPr lang="en-US" smtClean="0">
                <a:solidFill>
                  <a:prstClr val="black">
                    <a:tint val="75000"/>
                  </a:prstClr>
                </a:solidFill>
              </a:rPr>
              <a:pPr/>
              <a:t>11/16/2016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952862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5404F2-BE9A-4460-8815-8F645183555F}" type="datetimeFigureOut">
              <a:rPr lang="en-US" smtClean="0"/>
              <a:pPr/>
              <a:t>11/16/2016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0531865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solidFill>
                  <a:prstClr val="black">
                    <a:tint val="75000"/>
                  </a:prstClr>
                </a:solidFill>
              </a:rPr>
              <a:pPr/>
              <a:t>11/16/2016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068373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2"/>
            <a:ext cx="3008313"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5"/>
            <a:ext cx="3008313"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solidFill>
                  <a:prstClr val="black">
                    <a:tint val="75000"/>
                  </a:prstClr>
                </a:solidFill>
              </a:rPr>
              <a:pPr/>
              <a:t>11/16/2016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181267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3"/>
            <a:ext cx="5486400"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solidFill>
                  <a:prstClr val="black">
                    <a:tint val="75000"/>
                  </a:prstClr>
                </a:solidFill>
              </a:rPr>
              <a:pPr/>
              <a:t>11/16/2016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432330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5404F2-BE9A-4460-8815-8F645183555F}" type="datetimeFigureOut">
              <a:rPr lang="en-US" smtClean="0">
                <a:solidFill>
                  <a:prstClr val="black">
                    <a:tint val="75000"/>
                  </a:prstClr>
                </a:solidFill>
              </a:rPr>
              <a:pPr/>
              <a:t>11/16/2016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538236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5404F2-BE9A-4460-8815-8F645183555F}" type="datetimeFigureOut">
              <a:rPr lang="en-US" smtClean="0">
                <a:solidFill>
                  <a:prstClr val="black">
                    <a:tint val="75000"/>
                  </a:prstClr>
                </a:solidFill>
              </a:rPr>
              <a:pPr/>
              <a:t>11/16/2016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491765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6"/>
            <a:ext cx="4041775"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5404F2-BE9A-4460-8815-8F645183555F}" type="datetimeFigureOut">
              <a:rPr lang="en-US" smtClean="0"/>
              <a:pPr/>
              <a:t>11/16/2016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79589903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5404F2-BE9A-4460-8815-8F645183555F}" type="datetimeFigureOut">
              <a:rPr lang="en-US" smtClean="0"/>
              <a:pPr/>
              <a:t>11/16/2016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4298743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pPr/>
              <a:t>11/16/2016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68124942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2"/>
            <a:ext cx="3008313"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5"/>
            <a:ext cx="3008313"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11/16/2016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12908174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3"/>
            <a:ext cx="5486400"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11/16/2016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75381427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13663"/>
            <a:ext cx="8229600" cy="711081"/>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412776"/>
            <a:ext cx="8229600" cy="4713391"/>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165304"/>
            <a:ext cx="2133600"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425404F2-BE9A-4460-8815-8F645183555F}" type="datetimeFigureOut">
              <a:rPr lang="en-US" smtClean="0"/>
              <a:pPr/>
              <a:t>11/16/2016</a:t>
            </a:fld>
            <a:endParaRPr lang="en-US"/>
          </a:p>
        </p:txBody>
      </p:sp>
      <p:sp>
        <p:nvSpPr>
          <p:cNvPr id="5" name="Footer Placeholder 4"/>
          <p:cNvSpPr>
            <a:spLocks noGrp="1"/>
          </p:cNvSpPr>
          <p:nvPr>
            <p:ph type="ftr" sz="quarter" idx="3"/>
          </p:nvPr>
        </p:nvSpPr>
        <p:spPr>
          <a:xfrm>
            <a:off x="3124200" y="6165304"/>
            <a:ext cx="2895600"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1" y="6165304"/>
            <a:ext cx="2133600"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96E69268-9C8B-4EBF-A9EE-DC5DC2D48DC3}" type="slidenum">
              <a:rPr lang="en-US" smtClean="0"/>
              <a:pPr/>
              <a:t>‹#›</a:t>
            </a:fld>
            <a:endParaRPr lang="en-US"/>
          </a:p>
        </p:txBody>
      </p:sp>
      <p:pic>
        <p:nvPicPr>
          <p:cNvPr id="7" name="Picture 6" descr="E:\websites\free-power-point-templates\2012\logos.png"/>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8409940" y="6608110"/>
            <a:ext cx="752469" cy="27088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4508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xStyles>
    <p:titleStyle>
      <a:lvl1pPr algn="l" defTabSz="1218987" rtl="0" eaLnBrk="1" latinLnBrk="0" hangingPunct="1">
        <a:spcBef>
          <a:spcPct val="0"/>
        </a:spcBef>
        <a:buNone/>
        <a:defRPr sz="3600" kern="1200">
          <a:solidFill>
            <a:schemeClr val="bg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3600" kern="1200">
          <a:solidFill>
            <a:schemeClr val="bg1"/>
          </a:solidFill>
          <a:latin typeface="+mj-lt"/>
          <a:ea typeface="+mn-ea"/>
          <a:cs typeface="+mn-cs"/>
        </a:defRPr>
      </a:lvl1pPr>
      <a:lvl2pPr marL="990427" indent="-380933" algn="l" defTabSz="1218987" rtl="0" eaLnBrk="1" latinLnBrk="0" hangingPunct="1">
        <a:spcBef>
          <a:spcPct val="20000"/>
        </a:spcBef>
        <a:buFont typeface="Arial" pitchFamily="34" charset="0"/>
        <a:buChar char="–"/>
        <a:defRPr sz="3200" kern="1200">
          <a:solidFill>
            <a:schemeClr val="bg1"/>
          </a:solidFill>
          <a:latin typeface="+mj-lt"/>
          <a:ea typeface="+mn-ea"/>
          <a:cs typeface="+mn-cs"/>
        </a:defRPr>
      </a:lvl2pPr>
      <a:lvl3pPr marL="1523733" indent="-304747" algn="l" defTabSz="1218987" rtl="0" eaLnBrk="1" latinLnBrk="0" hangingPunct="1">
        <a:spcBef>
          <a:spcPct val="20000"/>
        </a:spcBef>
        <a:buFont typeface="Arial" pitchFamily="34" charset="0"/>
        <a:buChar char="•"/>
        <a:defRPr sz="2400" kern="1200">
          <a:solidFill>
            <a:schemeClr val="bg1"/>
          </a:solidFill>
          <a:latin typeface="+mj-lt"/>
          <a:ea typeface="+mn-ea"/>
          <a:cs typeface="+mn-cs"/>
        </a:defRPr>
      </a:lvl3pPr>
      <a:lvl4pPr marL="2133227" indent="-304747" algn="l" defTabSz="1218987" rtl="0" eaLnBrk="1" latinLnBrk="0" hangingPunct="1">
        <a:spcBef>
          <a:spcPct val="20000"/>
        </a:spcBef>
        <a:buFont typeface="Arial" pitchFamily="34" charset="0"/>
        <a:buChar char="–"/>
        <a:defRPr sz="2000" kern="1200">
          <a:solidFill>
            <a:schemeClr val="bg1"/>
          </a:solidFill>
          <a:latin typeface="+mj-lt"/>
          <a:ea typeface="+mn-ea"/>
          <a:cs typeface="+mn-cs"/>
        </a:defRPr>
      </a:lvl4pPr>
      <a:lvl5pPr marL="2742720" indent="-304747" algn="l" defTabSz="1218987" rtl="0" eaLnBrk="1" latinLnBrk="0" hangingPunct="1">
        <a:spcBef>
          <a:spcPct val="20000"/>
        </a:spcBef>
        <a:buFont typeface="Arial" pitchFamily="34" charset="0"/>
        <a:buChar char="»"/>
        <a:defRPr sz="2000" kern="1200">
          <a:solidFill>
            <a:schemeClr val="bg1"/>
          </a:solidFill>
          <a:latin typeface="+mj-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defTabSz="914400" fontAlgn="base">
              <a:spcBef>
                <a:spcPct val="0"/>
              </a:spcBef>
              <a:spcAft>
                <a:spcPct val="0"/>
              </a:spcAft>
            </a:pPr>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defTabSz="914400" fontAlgn="base">
              <a:spcBef>
                <a:spcPct val="0"/>
              </a:spcBef>
              <a:spcAft>
                <a:spcPct val="0"/>
              </a:spcAft>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pPr>
            <a:fld id="{B8516B18-1208-40A1-8328-C872496D6AB9}" type="slidenum">
              <a:rPr lang="es-ES">
                <a:solidFill>
                  <a:srgbClr val="000000"/>
                </a:solidFill>
              </a:rPr>
              <a:pPr defTabSz="914400" fontAlgn="base">
                <a:spcBef>
                  <a:spcPct val="0"/>
                </a:spcBef>
                <a:spcAft>
                  <a:spcPct val="0"/>
                </a:spcAft>
              </a:pPr>
              <a:t>‹#›</a:t>
            </a:fld>
            <a:endParaRPr lang="es-ES">
              <a:solidFill>
                <a:srgbClr val="000000"/>
              </a:solidFill>
            </a:endParaRPr>
          </a:p>
        </p:txBody>
      </p:sp>
    </p:spTree>
    <p:extLst>
      <p:ext uri="{BB962C8B-B14F-4D97-AF65-F5344CB8AC3E}">
        <p14:creationId xmlns:p14="http://schemas.microsoft.com/office/powerpoint/2010/main" val="33369482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13663"/>
            <a:ext cx="8229600" cy="711081"/>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412776"/>
            <a:ext cx="8229600" cy="4713391"/>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165304"/>
            <a:ext cx="2133600"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425404F2-BE9A-4460-8815-8F645183555F}" type="datetimeFigureOut">
              <a:rPr lang="en-US" smtClean="0">
                <a:solidFill>
                  <a:prstClr val="black">
                    <a:tint val="75000"/>
                  </a:prstClr>
                </a:solidFill>
              </a:rPr>
              <a:pPr/>
              <a:t>11/16/2016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165304"/>
            <a:ext cx="2895600"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1" y="6165304"/>
            <a:ext cx="2133600"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pic>
        <p:nvPicPr>
          <p:cNvPr id="7" name="Picture 6" descr="E:\websites\free-power-point-templates\2012\logos.png"/>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8409940" y="6608110"/>
            <a:ext cx="752469" cy="27088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02782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xStyles>
    <p:titleStyle>
      <a:lvl1pPr algn="l" defTabSz="1218987" rtl="0" eaLnBrk="1" latinLnBrk="0" hangingPunct="1">
        <a:spcBef>
          <a:spcPct val="0"/>
        </a:spcBef>
        <a:buNone/>
        <a:defRPr sz="3600" kern="1200">
          <a:solidFill>
            <a:schemeClr val="bg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3600" kern="1200">
          <a:solidFill>
            <a:schemeClr val="bg1"/>
          </a:solidFill>
          <a:latin typeface="+mj-lt"/>
          <a:ea typeface="+mn-ea"/>
          <a:cs typeface="+mn-cs"/>
        </a:defRPr>
      </a:lvl1pPr>
      <a:lvl2pPr marL="990427" indent="-380933" algn="l" defTabSz="1218987" rtl="0" eaLnBrk="1" latinLnBrk="0" hangingPunct="1">
        <a:spcBef>
          <a:spcPct val="20000"/>
        </a:spcBef>
        <a:buFont typeface="Arial" pitchFamily="34" charset="0"/>
        <a:buChar char="–"/>
        <a:defRPr sz="3200" kern="1200">
          <a:solidFill>
            <a:schemeClr val="bg1"/>
          </a:solidFill>
          <a:latin typeface="+mj-lt"/>
          <a:ea typeface="+mn-ea"/>
          <a:cs typeface="+mn-cs"/>
        </a:defRPr>
      </a:lvl2pPr>
      <a:lvl3pPr marL="1523733" indent="-304747" algn="l" defTabSz="1218987" rtl="0" eaLnBrk="1" latinLnBrk="0" hangingPunct="1">
        <a:spcBef>
          <a:spcPct val="20000"/>
        </a:spcBef>
        <a:buFont typeface="Arial" pitchFamily="34" charset="0"/>
        <a:buChar char="•"/>
        <a:defRPr sz="2400" kern="1200">
          <a:solidFill>
            <a:schemeClr val="bg1"/>
          </a:solidFill>
          <a:latin typeface="+mj-lt"/>
          <a:ea typeface="+mn-ea"/>
          <a:cs typeface="+mn-cs"/>
        </a:defRPr>
      </a:lvl3pPr>
      <a:lvl4pPr marL="2133227" indent="-304747" algn="l" defTabSz="1218987" rtl="0" eaLnBrk="1" latinLnBrk="0" hangingPunct="1">
        <a:spcBef>
          <a:spcPct val="20000"/>
        </a:spcBef>
        <a:buFont typeface="Arial" pitchFamily="34" charset="0"/>
        <a:buChar char="–"/>
        <a:defRPr sz="2000" kern="1200">
          <a:solidFill>
            <a:schemeClr val="bg1"/>
          </a:solidFill>
          <a:latin typeface="+mj-lt"/>
          <a:ea typeface="+mn-ea"/>
          <a:cs typeface="+mn-cs"/>
        </a:defRPr>
      </a:lvl4pPr>
      <a:lvl5pPr marL="2742720" indent="-304747" algn="l" defTabSz="1218987" rtl="0" eaLnBrk="1" latinLnBrk="0" hangingPunct="1">
        <a:spcBef>
          <a:spcPct val="20000"/>
        </a:spcBef>
        <a:buFont typeface="Arial" pitchFamily="34" charset="0"/>
        <a:buChar char="»"/>
        <a:defRPr sz="2000" kern="1200">
          <a:solidFill>
            <a:schemeClr val="bg1"/>
          </a:solidFill>
          <a:latin typeface="+mj-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13663"/>
            <a:ext cx="8229600" cy="711081"/>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412776"/>
            <a:ext cx="8229600" cy="4713391"/>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165304"/>
            <a:ext cx="2133600"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425404F2-BE9A-4460-8815-8F645183555F}" type="datetimeFigureOut">
              <a:rPr lang="en-US" smtClean="0">
                <a:solidFill>
                  <a:prstClr val="black">
                    <a:tint val="75000"/>
                  </a:prstClr>
                </a:solidFill>
              </a:rPr>
              <a:pPr/>
              <a:t>11/16/2016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165304"/>
            <a:ext cx="2895600"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1" y="6165304"/>
            <a:ext cx="2133600"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pic>
        <p:nvPicPr>
          <p:cNvPr id="7" name="Picture 6" descr="E:\websites\free-power-point-templates\2012\logos.png"/>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8409940" y="6608110"/>
            <a:ext cx="752469" cy="27088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099618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xStyles>
    <p:titleStyle>
      <a:lvl1pPr algn="l" defTabSz="1218987" rtl="0" eaLnBrk="1" latinLnBrk="0" hangingPunct="1">
        <a:spcBef>
          <a:spcPct val="0"/>
        </a:spcBef>
        <a:buNone/>
        <a:defRPr sz="3600" kern="1200">
          <a:solidFill>
            <a:schemeClr val="bg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3600" kern="1200">
          <a:solidFill>
            <a:schemeClr val="bg1"/>
          </a:solidFill>
          <a:latin typeface="+mj-lt"/>
          <a:ea typeface="+mn-ea"/>
          <a:cs typeface="+mn-cs"/>
        </a:defRPr>
      </a:lvl1pPr>
      <a:lvl2pPr marL="990427" indent="-380933" algn="l" defTabSz="1218987" rtl="0" eaLnBrk="1" latinLnBrk="0" hangingPunct="1">
        <a:spcBef>
          <a:spcPct val="20000"/>
        </a:spcBef>
        <a:buFont typeface="Arial" pitchFamily="34" charset="0"/>
        <a:buChar char="–"/>
        <a:defRPr sz="3200" kern="1200">
          <a:solidFill>
            <a:schemeClr val="bg1"/>
          </a:solidFill>
          <a:latin typeface="+mj-lt"/>
          <a:ea typeface="+mn-ea"/>
          <a:cs typeface="+mn-cs"/>
        </a:defRPr>
      </a:lvl2pPr>
      <a:lvl3pPr marL="1523733" indent="-304747" algn="l" defTabSz="1218987" rtl="0" eaLnBrk="1" latinLnBrk="0" hangingPunct="1">
        <a:spcBef>
          <a:spcPct val="20000"/>
        </a:spcBef>
        <a:buFont typeface="Arial" pitchFamily="34" charset="0"/>
        <a:buChar char="•"/>
        <a:defRPr sz="2400" kern="1200">
          <a:solidFill>
            <a:schemeClr val="bg1"/>
          </a:solidFill>
          <a:latin typeface="+mj-lt"/>
          <a:ea typeface="+mn-ea"/>
          <a:cs typeface="+mn-cs"/>
        </a:defRPr>
      </a:lvl3pPr>
      <a:lvl4pPr marL="2133227" indent="-304747" algn="l" defTabSz="1218987" rtl="0" eaLnBrk="1" latinLnBrk="0" hangingPunct="1">
        <a:spcBef>
          <a:spcPct val="20000"/>
        </a:spcBef>
        <a:buFont typeface="Arial" pitchFamily="34" charset="0"/>
        <a:buChar char="–"/>
        <a:defRPr sz="2000" kern="1200">
          <a:solidFill>
            <a:schemeClr val="bg1"/>
          </a:solidFill>
          <a:latin typeface="+mj-lt"/>
          <a:ea typeface="+mn-ea"/>
          <a:cs typeface="+mn-cs"/>
        </a:defRPr>
      </a:lvl4pPr>
      <a:lvl5pPr marL="2742720" indent="-304747" algn="l" defTabSz="1218987" rtl="0" eaLnBrk="1" latinLnBrk="0" hangingPunct="1">
        <a:spcBef>
          <a:spcPct val="20000"/>
        </a:spcBef>
        <a:buFont typeface="Arial" pitchFamily="34" charset="0"/>
        <a:buChar char="»"/>
        <a:defRPr sz="2000" kern="1200">
          <a:solidFill>
            <a:schemeClr val="bg1"/>
          </a:solidFill>
          <a:latin typeface="+mj-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youtube.com/watch?v=9UL1Mbo_tSw"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www.youtube.com/watch?v=_HGIkNLBcWY" TargetMode="External"/><Relationship Id="rId4" Type="http://schemas.openxmlformats.org/officeDocument/2006/relationships/hyperlink" Target="http://www.youtube.com/watch?v=cSoR8v4GT5I"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Yitiw6Y7xZg"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hyperlink" Target="http://www.passmyexams.co.uk/GCSE/physics/conduction-heat-transfer.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hyperlink" Target="http://www.healthyheating.com/Definitions/heat-transfer-convection.htm#.VD7SIfmjOSo" TargetMode="External"/><Relationship Id="rId2" Type="http://schemas.openxmlformats.org/officeDocument/2006/relationships/notesSlide" Target="../notesSlides/notesSlide20.xml"/><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png"/><Relationship Id="rId4" Type="http://schemas.openxmlformats.org/officeDocument/2006/relationships/image" Target="../media/image16.gif"/></Relationships>
</file>

<file path=ppt/slides/_rels/slide21.xml.rels><?xml version="1.0" encoding="UTF-8" standalone="yes"?>
<Relationships xmlns="http://schemas.openxmlformats.org/package/2006/relationships"><Relationship Id="rId3" Type="http://schemas.openxmlformats.org/officeDocument/2006/relationships/hyperlink" Target="http://www.passmyexams.co.uk/GCSE/physics/convection-heat-transfer.html" TargetMode="External"/><Relationship Id="rId2" Type="http://schemas.openxmlformats.org/officeDocument/2006/relationships/notesSlide" Target="../notesSlides/notesSlide21.xml"/><Relationship Id="rId1" Type="http://schemas.openxmlformats.org/officeDocument/2006/relationships/slideLayout" Target="../slideLayouts/slideLayout39.xml"/><Relationship Id="rId4" Type="http://schemas.openxmlformats.org/officeDocument/2006/relationships/hyperlink" Target="http://www.youtube.com/watch?v=ON2Y3FEk_UI"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3" Type="http://schemas.openxmlformats.org/officeDocument/2006/relationships/hyperlink" Target="http://www.nbcnews.com/id/14174161" TargetMode="External"/><Relationship Id="rId2" Type="http://schemas.openxmlformats.org/officeDocument/2006/relationships/notesSlide" Target="../notesSlides/notesSlide23.xml"/><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8.xml"/><Relationship Id="rId6" Type="http://schemas.openxmlformats.org/officeDocument/2006/relationships/image" Target="../media/image23.jpeg"/><Relationship Id="rId5" Type="http://schemas.openxmlformats.org/officeDocument/2006/relationships/image" Target="../media/image22.gif"/><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hyperlink" Target="http://www.youtube.com/watch?v=2JZciWtK6vc" TargetMode="External"/><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3" Type="http://schemas.openxmlformats.org/officeDocument/2006/relationships/hyperlink" Target="http://www.pbslearningmedia.org/asset/lsps07_int_heattransfer/"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hyperlink" Target="https://www.e-education.psu.edu/egee102/node/2053"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hyperlink" Target="http://www.youtube.com/watch?v=wr8Z4SCETPs"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30.e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9.emf"/><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3" Type="http://schemas.openxmlformats.org/officeDocument/2006/relationships/hyperlink" Target="http://www.middleschoolchemistry.com/multimedia/chapter1/lesson2#heating_and_coolin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67884"/>
            <a:ext cx="8352928" cy="1584176"/>
          </a:xfrm>
        </p:spPr>
        <p:txBody>
          <a:bodyPr>
            <a:noAutofit/>
          </a:bodyPr>
          <a:lstStyle/>
          <a:p>
            <a:pPr algn="ctr"/>
            <a:r>
              <a:rPr lang="en-US" sz="4400" dirty="0" smtClean="0">
                <a:latin typeface="Bodoni Poster" pitchFamily="18" charset="0"/>
              </a:rPr>
              <a:t>Heat Transfer</a:t>
            </a:r>
            <a:br>
              <a:rPr lang="en-US" sz="4400" dirty="0" smtClean="0">
                <a:latin typeface="Bodoni Poster" pitchFamily="18" charset="0"/>
              </a:rPr>
            </a:br>
            <a:r>
              <a:rPr lang="en-US" sz="4400" dirty="0" smtClean="0">
                <a:latin typeface="Bodoni Poster" pitchFamily="18" charset="0"/>
              </a:rPr>
              <a:t>Activating Strategy</a:t>
            </a:r>
            <a:endParaRPr lang="en-US" sz="4400" dirty="0">
              <a:latin typeface="Bodoni Poster" pitchFamily="18" charset="0"/>
            </a:endParaRPr>
          </a:p>
        </p:txBody>
      </p:sp>
      <p:sp>
        <p:nvSpPr>
          <p:cNvPr id="3" name="Subtitle 2"/>
          <p:cNvSpPr>
            <a:spLocks noGrp="1"/>
          </p:cNvSpPr>
          <p:nvPr>
            <p:ph type="subTitle" idx="1"/>
          </p:nvPr>
        </p:nvSpPr>
        <p:spPr>
          <a:xfrm>
            <a:off x="716698" y="1797564"/>
            <a:ext cx="7632848" cy="1440160"/>
          </a:xfrm>
        </p:spPr>
        <p:txBody>
          <a:bodyPr>
            <a:normAutofit/>
          </a:bodyPr>
          <a:lstStyle/>
          <a:p>
            <a:r>
              <a:rPr lang="en-US" sz="2800" dirty="0" smtClean="0">
                <a:solidFill>
                  <a:schemeClr val="bg1"/>
                </a:solidFill>
              </a:rPr>
              <a:t>Watch the videos below or do the activities in class. Ask students to guess what cooks the popcorn in each example.</a:t>
            </a:r>
            <a:endParaRPr lang="en-US" sz="2800" dirty="0">
              <a:solidFill>
                <a:schemeClr val="bg1"/>
              </a:solidFill>
            </a:endParaRPr>
          </a:p>
        </p:txBody>
      </p:sp>
      <p:sp>
        <p:nvSpPr>
          <p:cNvPr id="4" name="Rectangle 3"/>
          <p:cNvSpPr/>
          <p:nvPr/>
        </p:nvSpPr>
        <p:spPr>
          <a:xfrm>
            <a:off x="683568" y="3356992"/>
            <a:ext cx="7848872" cy="954107"/>
          </a:xfrm>
          <a:prstGeom prst="rect">
            <a:avLst/>
          </a:prstGeom>
        </p:spPr>
        <p:txBody>
          <a:bodyPr wrap="square">
            <a:spAutoFit/>
          </a:bodyPr>
          <a:lstStyle/>
          <a:p>
            <a:pPr algn="ctr"/>
            <a:r>
              <a:rPr lang="en-US" sz="2800" u="sng" dirty="0" smtClean="0">
                <a:solidFill>
                  <a:schemeClr val="bg1"/>
                </a:solidFill>
              </a:rPr>
              <a:t>Popcorn Method 1:</a:t>
            </a:r>
            <a:endParaRPr lang="en-US" sz="2800" u="sng" dirty="0" smtClean="0">
              <a:solidFill>
                <a:schemeClr val="bg1"/>
              </a:solidFill>
              <a:hlinkClick r:id="rId3"/>
            </a:endParaRPr>
          </a:p>
          <a:p>
            <a:pPr algn="ctr"/>
            <a:r>
              <a:rPr lang="en-US" sz="2800" dirty="0" smtClean="0">
                <a:hlinkClick r:id="rId3"/>
              </a:rPr>
              <a:t>http</a:t>
            </a:r>
            <a:r>
              <a:rPr lang="en-US" sz="2800" dirty="0">
                <a:hlinkClick r:id="rId3"/>
              </a:rPr>
              <a:t>://</a:t>
            </a:r>
            <a:r>
              <a:rPr lang="en-US" sz="2800" dirty="0" smtClean="0">
                <a:hlinkClick r:id="rId3"/>
              </a:rPr>
              <a:t>www.youtube.com/watch?v=9UL1Mbo_tSw</a:t>
            </a:r>
            <a:r>
              <a:rPr lang="en-US" sz="2800" dirty="0" smtClean="0"/>
              <a:t> </a:t>
            </a:r>
            <a:endParaRPr lang="en-US" sz="2800" dirty="0"/>
          </a:p>
        </p:txBody>
      </p:sp>
      <p:sp>
        <p:nvSpPr>
          <p:cNvPr id="5" name="Rectangle 4"/>
          <p:cNvSpPr/>
          <p:nvPr/>
        </p:nvSpPr>
        <p:spPr>
          <a:xfrm>
            <a:off x="899592" y="4509120"/>
            <a:ext cx="7416824" cy="954107"/>
          </a:xfrm>
          <a:prstGeom prst="rect">
            <a:avLst/>
          </a:prstGeom>
        </p:spPr>
        <p:txBody>
          <a:bodyPr wrap="square">
            <a:spAutoFit/>
          </a:bodyPr>
          <a:lstStyle/>
          <a:p>
            <a:pPr algn="ctr"/>
            <a:r>
              <a:rPr lang="en-US" sz="2800" u="sng" dirty="0" smtClean="0">
                <a:solidFill>
                  <a:schemeClr val="bg1"/>
                </a:solidFill>
              </a:rPr>
              <a:t>Popcorn Method 2:</a:t>
            </a:r>
            <a:endParaRPr lang="en-US" sz="2800" u="sng" dirty="0" smtClean="0">
              <a:solidFill>
                <a:schemeClr val="bg1"/>
              </a:solidFill>
              <a:hlinkClick r:id="rId4"/>
            </a:endParaRPr>
          </a:p>
          <a:p>
            <a:pPr algn="ctr"/>
            <a:r>
              <a:rPr lang="en-US" sz="2800" dirty="0" smtClean="0">
                <a:hlinkClick r:id="rId4"/>
              </a:rPr>
              <a:t>http</a:t>
            </a:r>
            <a:r>
              <a:rPr lang="en-US" sz="2800" dirty="0">
                <a:hlinkClick r:id="rId4"/>
              </a:rPr>
              <a:t>://</a:t>
            </a:r>
            <a:r>
              <a:rPr lang="en-US" sz="2800" dirty="0" smtClean="0">
                <a:hlinkClick r:id="rId4"/>
              </a:rPr>
              <a:t>www.youtube.com/watch?v=cSoR8v4GT5I</a:t>
            </a:r>
            <a:r>
              <a:rPr lang="en-US" sz="2800" dirty="0" smtClean="0"/>
              <a:t> </a:t>
            </a:r>
            <a:endParaRPr lang="en-US" sz="2800" dirty="0"/>
          </a:p>
        </p:txBody>
      </p:sp>
      <p:sp>
        <p:nvSpPr>
          <p:cNvPr id="6" name="Rectangle 5"/>
          <p:cNvSpPr/>
          <p:nvPr/>
        </p:nvSpPr>
        <p:spPr>
          <a:xfrm>
            <a:off x="844624" y="5653676"/>
            <a:ext cx="7560840" cy="954107"/>
          </a:xfrm>
          <a:prstGeom prst="rect">
            <a:avLst/>
          </a:prstGeom>
        </p:spPr>
        <p:txBody>
          <a:bodyPr wrap="square">
            <a:spAutoFit/>
          </a:bodyPr>
          <a:lstStyle/>
          <a:p>
            <a:pPr algn="ctr"/>
            <a:r>
              <a:rPr lang="en-US" sz="2800" u="sng" dirty="0" smtClean="0">
                <a:solidFill>
                  <a:schemeClr val="bg1"/>
                </a:solidFill>
              </a:rPr>
              <a:t>Popcorn Method 3:</a:t>
            </a:r>
            <a:endParaRPr lang="en-US" sz="2800" u="sng" dirty="0" smtClean="0">
              <a:solidFill>
                <a:schemeClr val="bg1"/>
              </a:solidFill>
              <a:hlinkClick r:id="rId5"/>
            </a:endParaRPr>
          </a:p>
          <a:p>
            <a:pPr algn="ctr"/>
            <a:r>
              <a:rPr lang="en-US" sz="2800" dirty="0" smtClean="0">
                <a:hlinkClick r:id="rId5"/>
              </a:rPr>
              <a:t>http</a:t>
            </a:r>
            <a:r>
              <a:rPr lang="en-US" sz="2800" dirty="0">
                <a:hlinkClick r:id="rId5"/>
              </a:rPr>
              <a:t>://www.youtube.com/watch?v=_</a:t>
            </a:r>
            <a:r>
              <a:rPr lang="en-US" sz="2800" dirty="0" smtClean="0">
                <a:hlinkClick r:id="rId5"/>
              </a:rPr>
              <a:t>HGIkNLBcWY</a:t>
            </a:r>
            <a:r>
              <a:rPr lang="en-US" sz="2800" dirty="0" smtClean="0"/>
              <a:t> </a:t>
            </a:r>
            <a:endParaRPr lang="en-US" sz="2800" dirty="0"/>
          </a:p>
        </p:txBody>
      </p:sp>
    </p:spTree>
    <p:extLst>
      <p:ext uri="{BB962C8B-B14F-4D97-AF65-F5344CB8AC3E}">
        <p14:creationId xmlns:p14="http://schemas.microsoft.com/office/powerpoint/2010/main" val="361987818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1021"/>
            <a:ext cx="8229600" cy="999113"/>
          </a:xfrm>
        </p:spPr>
        <p:txBody>
          <a:bodyPr>
            <a:noAutofit/>
          </a:bodyPr>
          <a:lstStyle/>
          <a:p>
            <a:pPr algn="ctr"/>
            <a:r>
              <a:rPr lang="en-US" sz="6600" u="sng" dirty="0" smtClean="0">
                <a:latin typeface="Bodoni Poster" pitchFamily="18" charset="0"/>
              </a:rPr>
              <a:t>Conduction</a:t>
            </a:r>
            <a:endParaRPr lang="en-US" sz="6600" u="sng" dirty="0">
              <a:latin typeface="Bodoni Poster" pitchFamily="18" charset="0"/>
            </a:endParaRPr>
          </a:p>
        </p:txBody>
      </p:sp>
      <p:sp>
        <p:nvSpPr>
          <p:cNvPr id="3" name="Content Placeholder 2"/>
          <p:cNvSpPr>
            <a:spLocks noGrp="1"/>
          </p:cNvSpPr>
          <p:nvPr>
            <p:ph idx="1"/>
          </p:nvPr>
        </p:nvSpPr>
        <p:spPr>
          <a:xfrm>
            <a:off x="323528" y="1412776"/>
            <a:ext cx="8496944" cy="718046"/>
          </a:xfrm>
        </p:spPr>
        <p:txBody>
          <a:bodyPr>
            <a:noAutofit/>
          </a:bodyPr>
          <a:lstStyle/>
          <a:p>
            <a:pPr marL="0" indent="0" algn="ctr">
              <a:buNone/>
            </a:pPr>
            <a:r>
              <a:rPr lang="en-US" sz="3400" dirty="0" smtClean="0"/>
              <a:t>Why is conduction easier in solids and liquids?</a:t>
            </a:r>
          </a:p>
        </p:txBody>
      </p:sp>
      <p:pic>
        <p:nvPicPr>
          <p:cNvPr id="4098" name="Picture 2" descr="http://giant.gfycat.com/LeadingPowerfulCowri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3740291"/>
            <a:ext cx="5112568" cy="286303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99322" y="2204864"/>
            <a:ext cx="7848872" cy="1200329"/>
          </a:xfrm>
          <a:prstGeom prst="rect">
            <a:avLst/>
          </a:prstGeom>
          <a:noFill/>
          <a:ln cap="rnd">
            <a:solidFill>
              <a:schemeClr val="tx1"/>
            </a:solidFill>
            <a:round/>
          </a:ln>
          <a:effectLst>
            <a:softEdge rad="63500"/>
          </a:effectLst>
        </p:spPr>
        <p:txBody>
          <a:bodyPr wrap="square">
            <a:spAutoFit/>
          </a:bodyPr>
          <a:lstStyle/>
          <a:p>
            <a:pPr algn="ctr"/>
            <a:r>
              <a:rPr lang="en-US" dirty="0">
                <a:solidFill>
                  <a:schemeClr val="bg1"/>
                </a:solidFill>
                <a:effectLst>
                  <a:outerShdw blurRad="38100" dist="38100" dir="2700000" algn="tl">
                    <a:srgbClr val="000000">
                      <a:alpha val="43137"/>
                    </a:srgbClr>
                  </a:outerShdw>
                </a:effectLst>
              </a:rPr>
              <a:t>Atoms </a:t>
            </a:r>
            <a:r>
              <a:rPr lang="en-US" dirty="0" smtClean="0">
                <a:solidFill>
                  <a:schemeClr val="bg1"/>
                </a:solidFill>
                <a:effectLst>
                  <a:outerShdw blurRad="38100" dist="38100" dir="2700000" algn="tl">
                    <a:srgbClr val="000000">
                      <a:alpha val="43137"/>
                    </a:srgbClr>
                  </a:outerShdw>
                </a:effectLst>
              </a:rPr>
              <a:t>and molecules </a:t>
            </a:r>
            <a:r>
              <a:rPr lang="en-US" dirty="0">
                <a:solidFill>
                  <a:schemeClr val="bg1"/>
                </a:solidFill>
                <a:effectLst>
                  <a:outerShdw blurRad="38100" dist="38100" dir="2700000" algn="tl">
                    <a:srgbClr val="000000">
                      <a:alpha val="43137"/>
                    </a:srgbClr>
                  </a:outerShdw>
                </a:effectLst>
              </a:rPr>
              <a:t>are closer together in solids and liquids. So, the particles need to move only a short distance before they bump into one another and transfer energy.</a:t>
            </a:r>
          </a:p>
        </p:txBody>
      </p:sp>
    </p:spTree>
    <p:extLst>
      <p:ext uri="{BB962C8B-B14F-4D97-AF65-F5344CB8AC3E}">
        <p14:creationId xmlns:p14="http://schemas.microsoft.com/office/powerpoint/2010/main" val="29053574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500"/>
                            </p:stCondLst>
                            <p:childTnLst>
                              <p:par>
                                <p:cTn id="11" presetID="53" presetClass="entr" presetSubtype="16" fill="hold" grpId="0" nodeType="afterEffect">
                                  <p:stCondLst>
                                    <p:cond delay="100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Effect transition="in" filter="fade">
                                      <p:cBhvr>
                                        <p:cTn id="22" dur="1000"/>
                                        <p:tgtEl>
                                          <p:spTgt spid="4"/>
                                        </p:tgtEl>
                                      </p:cBhvr>
                                    </p:animEffect>
                                  </p:childTnLst>
                                </p:cTn>
                              </p:par>
                            </p:childTnLst>
                          </p:cTn>
                        </p:par>
                        <p:par>
                          <p:cTn id="23" fill="hold">
                            <p:stCondLst>
                              <p:cond delay="1000"/>
                            </p:stCondLst>
                            <p:childTnLst>
                              <p:par>
                                <p:cTn id="24" presetID="53" presetClass="entr" presetSubtype="16" fill="hold" nodeType="afterEffect">
                                  <p:stCondLst>
                                    <p:cond delay="3500"/>
                                  </p:stCondLst>
                                  <p:childTnLst>
                                    <p:set>
                                      <p:cBhvr>
                                        <p:cTn id="25" dur="1" fill="hold">
                                          <p:stCondLst>
                                            <p:cond delay="0"/>
                                          </p:stCondLst>
                                        </p:cTn>
                                        <p:tgtEl>
                                          <p:spTgt spid="4098"/>
                                        </p:tgtEl>
                                        <p:attrNameLst>
                                          <p:attrName>style.visibility</p:attrName>
                                        </p:attrNameLst>
                                      </p:cBhvr>
                                      <p:to>
                                        <p:strVal val="visible"/>
                                      </p:to>
                                    </p:set>
                                    <p:anim calcmode="lin" valueType="num">
                                      <p:cBhvr>
                                        <p:cTn id="26" dur="1000" fill="hold"/>
                                        <p:tgtEl>
                                          <p:spTgt spid="4098"/>
                                        </p:tgtEl>
                                        <p:attrNameLst>
                                          <p:attrName>ppt_w</p:attrName>
                                        </p:attrNameLst>
                                      </p:cBhvr>
                                      <p:tavLst>
                                        <p:tav tm="0">
                                          <p:val>
                                            <p:fltVal val="0"/>
                                          </p:val>
                                        </p:tav>
                                        <p:tav tm="100000">
                                          <p:val>
                                            <p:strVal val="#ppt_w"/>
                                          </p:val>
                                        </p:tav>
                                      </p:tavLst>
                                    </p:anim>
                                    <p:anim calcmode="lin" valueType="num">
                                      <p:cBhvr>
                                        <p:cTn id="27" dur="1000" fill="hold"/>
                                        <p:tgtEl>
                                          <p:spTgt spid="4098"/>
                                        </p:tgtEl>
                                        <p:attrNameLst>
                                          <p:attrName>ppt_h</p:attrName>
                                        </p:attrNameLst>
                                      </p:cBhvr>
                                      <p:tavLst>
                                        <p:tav tm="0">
                                          <p:val>
                                            <p:fltVal val="0"/>
                                          </p:val>
                                        </p:tav>
                                        <p:tav tm="100000">
                                          <p:val>
                                            <p:strVal val="#ppt_h"/>
                                          </p:val>
                                        </p:tav>
                                      </p:tavLst>
                                    </p:anim>
                                    <p:animEffect transition="in" filter="fade">
                                      <p:cBhvr>
                                        <p:cTn id="28"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440160"/>
          </a:xfrm>
        </p:spPr>
        <p:txBody>
          <a:bodyPr/>
          <a:lstStyle/>
          <a:p>
            <a:pPr algn="ctr"/>
            <a:r>
              <a:rPr lang="en-US" sz="4600" dirty="0" smtClean="0"/>
              <a:t>Explain the movement of thermal energy in the picture below.</a:t>
            </a:r>
            <a:endParaRPr lang="en-US" sz="4600" dirty="0"/>
          </a:p>
        </p:txBody>
      </p:sp>
      <p:pic>
        <p:nvPicPr>
          <p:cNvPr id="7170" name="Picture 2" descr="http://img.ehowcdn.com/article-new-thumbnail/ehow/images/a04/u2/4n/heat-conduction-experiments-800x8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2261237"/>
            <a:ext cx="5112568" cy="384403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573349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2664296"/>
          </a:xfrm>
        </p:spPr>
        <p:txBody>
          <a:bodyPr/>
          <a:lstStyle/>
          <a:p>
            <a:pPr algn="ctr"/>
            <a:r>
              <a:rPr lang="en-US" sz="3200" dirty="0" smtClean="0"/>
              <a:t>Faster moving molecules in your warm hand bump against the slower moving molecules in the ice. Thermal energy moves from your warmer hand to the colder ice. The slow moving molecules in the ice move faster.</a:t>
            </a:r>
            <a:endParaRPr lang="en-US" sz="2800" dirty="0"/>
          </a:p>
        </p:txBody>
      </p:sp>
      <p:pic>
        <p:nvPicPr>
          <p:cNvPr id="7170" name="Picture 2" descr="http://img.ehowcdn.com/article-new-thumbnail/ehow/images/a04/u2/4n/heat-conduction-experiments-800x8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2058" y="3429000"/>
            <a:ext cx="3971552" cy="298612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19655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440160"/>
          </a:xfrm>
        </p:spPr>
        <p:txBody>
          <a:bodyPr/>
          <a:lstStyle/>
          <a:p>
            <a:pPr algn="ctr"/>
            <a:r>
              <a:rPr lang="en-US" sz="6000" dirty="0" smtClean="0"/>
              <a:t>How is this an example of Conduction?</a:t>
            </a:r>
            <a:endParaRPr lang="en-US" sz="6000" dirty="0"/>
          </a:p>
        </p:txBody>
      </p:sp>
      <p:pic>
        <p:nvPicPr>
          <p:cNvPr id="7170" name="Picture 2" descr="http://img.ehowcdn.com/article-new-thumbnail/ehow/images/a04/u2/4n/heat-conduction-experiments-800x8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576" y="2420888"/>
            <a:ext cx="5112568" cy="384403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2327378" y="3004078"/>
            <a:ext cx="4302360" cy="2677656"/>
          </a:xfrm>
          <a:prstGeom prst="rect">
            <a:avLst/>
          </a:prstGeom>
          <a:solidFill>
            <a:schemeClr val="bg1">
              <a:alpha val="83000"/>
            </a:schemeClr>
          </a:solidFill>
          <a:ln>
            <a:solidFill>
              <a:schemeClr val="tx1"/>
            </a:solidFill>
          </a:ln>
        </p:spPr>
        <p:txBody>
          <a:bodyPr wrap="square">
            <a:spAutoFit/>
          </a:bodyPr>
          <a:lstStyle/>
          <a:p>
            <a:pPr algn="ctr"/>
            <a:r>
              <a:rPr lang="en-US" dirty="0"/>
              <a:t>Faster moving molecules in your warm hand bump against the slower moving molecules in the </a:t>
            </a:r>
            <a:r>
              <a:rPr lang="en-US" dirty="0" smtClean="0"/>
              <a:t>ice</a:t>
            </a:r>
            <a:r>
              <a:rPr lang="en-US" dirty="0"/>
              <a:t> </a:t>
            </a:r>
            <a:r>
              <a:rPr lang="en-US" dirty="0" smtClean="0"/>
              <a:t>to transfer thermal energy. Direct contact of the particles occurs; therefore, heat is transferred by Conduction.</a:t>
            </a:r>
            <a:endParaRPr lang="en-US" dirty="0"/>
          </a:p>
        </p:txBody>
      </p:sp>
    </p:spTree>
    <p:extLst>
      <p:ext uri="{BB962C8B-B14F-4D97-AF65-F5344CB8AC3E}">
        <p14:creationId xmlns:p14="http://schemas.microsoft.com/office/powerpoint/2010/main" val="316743257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665717" y="476672"/>
            <a:ext cx="6205940" cy="999113"/>
          </a:xfrm>
          <a:prstGeom prst="rect">
            <a:avLst/>
          </a:prstGeom>
        </p:spPr>
        <p:txBody>
          <a:bodyPr vert="horz" lIns="121899" tIns="60949" rIns="121899" bIns="60949" rtlCol="0" anchor="ctr">
            <a:noAutofit/>
          </a:bodyPr>
          <a:lstStyle>
            <a:lvl1pPr algn="l" defTabSz="1218987" rtl="0" eaLnBrk="1" latinLnBrk="0" hangingPunct="1">
              <a:spcBef>
                <a:spcPct val="0"/>
              </a:spcBef>
              <a:buNone/>
              <a:defRPr sz="3600" kern="1200">
                <a:solidFill>
                  <a:schemeClr val="bg1"/>
                </a:solidFill>
                <a:latin typeface="+mj-lt"/>
                <a:ea typeface="+mj-ea"/>
                <a:cs typeface="+mj-cs"/>
              </a:defRPr>
            </a:lvl1pPr>
          </a:lstStyle>
          <a:p>
            <a:pPr algn="ctr"/>
            <a:r>
              <a:rPr lang="en-US" sz="6600" u="sng" dirty="0" smtClean="0">
                <a:solidFill>
                  <a:prstClr val="white"/>
                </a:solidFill>
                <a:latin typeface="Bodoni Poster" pitchFamily="18" charset="0"/>
              </a:rPr>
              <a:t>Conduction</a:t>
            </a:r>
            <a:endParaRPr lang="en-US" sz="6600" u="sng" dirty="0">
              <a:solidFill>
                <a:prstClr val="white"/>
              </a:solidFill>
              <a:latin typeface="Bodoni Poster" pitchFamily="18" charset="0"/>
            </a:endParaRPr>
          </a:p>
        </p:txBody>
      </p:sp>
      <p:sp>
        <p:nvSpPr>
          <p:cNvPr id="2" name="Rectangle 1"/>
          <p:cNvSpPr/>
          <p:nvPr/>
        </p:nvSpPr>
        <p:spPr>
          <a:xfrm>
            <a:off x="1280593" y="4365104"/>
            <a:ext cx="6480720" cy="1754326"/>
          </a:xfrm>
          <a:prstGeom prst="rect">
            <a:avLst/>
          </a:prstGeom>
        </p:spPr>
        <p:txBody>
          <a:bodyPr wrap="square">
            <a:spAutoFit/>
          </a:bodyPr>
          <a:lstStyle/>
          <a:p>
            <a:pPr algn="ctr"/>
            <a:r>
              <a:rPr lang="en-US" sz="3600" dirty="0" smtClean="0">
                <a:solidFill>
                  <a:schemeClr val="bg1"/>
                </a:solidFill>
              </a:rPr>
              <a:t>Eureka Video clip:</a:t>
            </a:r>
            <a:endParaRPr lang="en-US" sz="3600" dirty="0" smtClean="0">
              <a:solidFill>
                <a:schemeClr val="bg1"/>
              </a:solidFill>
              <a:hlinkClick r:id="rId3"/>
            </a:endParaRPr>
          </a:p>
          <a:p>
            <a:pPr algn="ctr"/>
            <a:r>
              <a:rPr lang="en-US" sz="3600" dirty="0" smtClean="0">
                <a:hlinkClick r:id="rId3"/>
              </a:rPr>
              <a:t>http</a:t>
            </a:r>
            <a:r>
              <a:rPr lang="en-US" sz="3600" dirty="0">
                <a:hlinkClick r:id="rId3"/>
              </a:rPr>
              <a:t>://</a:t>
            </a:r>
            <a:r>
              <a:rPr lang="en-US" sz="3600" dirty="0" smtClean="0">
                <a:hlinkClick r:id="rId3"/>
              </a:rPr>
              <a:t>www.youtube.com/watch?v=Yitiw6Y7xZg</a:t>
            </a:r>
            <a:r>
              <a:rPr lang="en-US" sz="3600" dirty="0" smtClean="0"/>
              <a:t> </a:t>
            </a:r>
            <a:endParaRPr lang="en-US" sz="3600" dirty="0"/>
          </a:p>
        </p:txBody>
      </p:sp>
      <p:sp>
        <p:nvSpPr>
          <p:cNvPr id="3" name="Rectangle 2"/>
          <p:cNvSpPr/>
          <p:nvPr/>
        </p:nvSpPr>
        <p:spPr>
          <a:xfrm>
            <a:off x="723596" y="1916832"/>
            <a:ext cx="7776864" cy="1754326"/>
          </a:xfrm>
          <a:prstGeom prst="rect">
            <a:avLst/>
          </a:prstGeom>
        </p:spPr>
        <p:txBody>
          <a:bodyPr wrap="square">
            <a:spAutoFit/>
          </a:bodyPr>
          <a:lstStyle/>
          <a:p>
            <a:pPr algn="ctr"/>
            <a:r>
              <a:rPr lang="en-US" sz="3600" dirty="0" smtClean="0">
                <a:solidFill>
                  <a:schemeClr val="bg1"/>
                </a:solidFill>
              </a:rPr>
              <a:t>Animation: </a:t>
            </a:r>
            <a:endParaRPr lang="en-US" sz="3600" dirty="0">
              <a:solidFill>
                <a:schemeClr val="bg1"/>
              </a:solidFill>
              <a:hlinkClick r:id="rId4"/>
            </a:endParaRPr>
          </a:p>
          <a:p>
            <a:pPr algn="ctr"/>
            <a:r>
              <a:rPr lang="en-US" sz="3600" dirty="0" smtClean="0">
                <a:hlinkClick r:id="rId4"/>
              </a:rPr>
              <a:t>http</a:t>
            </a:r>
            <a:r>
              <a:rPr lang="en-US" sz="3600" dirty="0">
                <a:hlinkClick r:id="rId4"/>
              </a:rPr>
              <a:t>://</a:t>
            </a:r>
            <a:r>
              <a:rPr lang="en-US" sz="3600" dirty="0" smtClean="0">
                <a:hlinkClick r:id="rId4"/>
              </a:rPr>
              <a:t>www.passmyexams.co.uk/GCSE/physics/conduction-heat-transfer.html</a:t>
            </a:r>
            <a:r>
              <a:rPr lang="en-US" sz="3600" dirty="0" smtClean="0"/>
              <a:t> </a:t>
            </a:r>
            <a:endParaRPr lang="en-US" sz="3600" dirty="0"/>
          </a:p>
        </p:txBody>
      </p:sp>
    </p:spTree>
    <p:extLst>
      <p:ext uri="{BB962C8B-B14F-4D97-AF65-F5344CB8AC3E}">
        <p14:creationId xmlns:p14="http://schemas.microsoft.com/office/powerpoint/2010/main" val="415937772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229600" cy="2304256"/>
          </a:xfrm>
        </p:spPr>
        <p:txBody>
          <a:bodyPr/>
          <a:lstStyle/>
          <a:p>
            <a:pPr algn="ctr"/>
            <a:r>
              <a:rPr lang="en-US" sz="3800" dirty="0" smtClean="0"/>
              <a:t>Your turn…Explain the movement of thermal energy if you were about to eat the Chinese food below. How is this an example of Conduction?</a:t>
            </a:r>
            <a:endParaRPr lang="en-US" sz="3800" dirty="0"/>
          </a:p>
        </p:txBody>
      </p:sp>
      <p:pic>
        <p:nvPicPr>
          <p:cNvPr id="9222" name="Picture 6" descr="http://caccioppoli.com/Animations/Food/cibi_bevande005.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2924944"/>
            <a:ext cx="4248472" cy="339877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14983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512168"/>
          </a:xfrm>
        </p:spPr>
        <p:txBody>
          <a:bodyPr/>
          <a:lstStyle/>
          <a:p>
            <a:pPr algn="ctr"/>
            <a:r>
              <a:rPr lang="en-US" dirty="0" smtClean="0"/>
              <a:t>Why does the lady in the pink dress drop her roasting stick before the lady in the green dress?</a:t>
            </a:r>
            <a:endParaRPr lang="en-US" dirty="0"/>
          </a:p>
        </p:txBody>
      </p:sp>
      <p:pic>
        <p:nvPicPr>
          <p:cNvPr id="3" name="Picture 6" descr="condu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2132221"/>
            <a:ext cx="6332174" cy="4313220"/>
          </a:xfrm>
          <a:prstGeom prst="rect">
            <a:avLst/>
          </a:prstGeom>
          <a:solidFill>
            <a:schemeClr val="bg1"/>
          </a:solidFill>
          <a:ln>
            <a:solidFill>
              <a:srgbClr val="000000"/>
            </a:solidFill>
          </a:ln>
        </p:spPr>
      </p:pic>
    </p:spTree>
    <p:extLst>
      <p:ext uri="{BB962C8B-B14F-4D97-AF65-F5344CB8AC3E}">
        <p14:creationId xmlns:p14="http://schemas.microsoft.com/office/powerpoint/2010/main" val="90192469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711081"/>
          </a:xfrm>
        </p:spPr>
        <p:txBody>
          <a:bodyPr>
            <a:noAutofit/>
          </a:bodyPr>
          <a:lstStyle/>
          <a:p>
            <a:pPr algn="ctr"/>
            <a:r>
              <a:rPr lang="en-US" sz="4200" u="sng" dirty="0" smtClean="0">
                <a:latin typeface="Bodoni Poster" pitchFamily="18" charset="0"/>
              </a:rPr>
              <a:t>Conductors and Insulators</a:t>
            </a:r>
            <a:endParaRPr lang="en-US" sz="4200" u="sng" dirty="0">
              <a:latin typeface="Bodoni Poster" pitchFamily="18" charset="0"/>
            </a:endParaRPr>
          </a:p>
        </p:txBody>
      </p:sp>
      <p:sp>
        <p:nvSpPr>
          <p:cNvPr id="3" name="Content Placeholder 2"/>
          <p:cNvSpPr>
            <a:spLocks noGrp="1"/>
          </p:cNvSpPr>
          <p:nvPr>
            <p:ph idx="1"/>
          </p:nvPr>
        </p:nvSpPr>
        <p:spPr>
          <a:xfrm>
            <a:off x="467544" y="1772816"/>
            <a:ext cx="8229600" cy="4713391"/>
          </a:xfrm>
        </p:spPr>
        <p:txBody>
          <a:bodyPr>
            <a:normAutofit/>
          </a:bodyPr>
          <a:lstStyle/>
          <a:p>
            <a:r>
              <a:rPr lang="en-US" sz="4000" dirty="0" smtClean="0"/>
              <a:t>Substances that transfer thermal energy very well are called Conductors.</a:t>
            </a:r>
          </a:p>
          <a:p>
            <a:r>
              <a:rPr lang="en-US" sz="4000" dirty="0" smtClean="0"/>
              <a:t>Substances that do not transfer thermal energy very well are called Insulators.</a:t>
            </a:r>
            <a:endParaRPr lang="en-US" sz="4000" dirty="0"/>
          </a:p>
        </p:txBody>
      </p:sp>
    </p:spTree>
    <p:extLst>
      <p:ext uri="{BB962C8B-B14F-4D97-AF65-F5344CB8AC3E}">
        <p14:creationId xmlns:p14="http://schemas.microsoft.com/office/powerpoint/2010/main" val="246174457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500"/>
                            </p:stCondLst>
                            <p:childTnLst>
                              <p:par>
                                <p:cTn id="11" presetID="53" presetClass="entr" presetSubtype="16" fill="hold" grpId="0" nodeType="afterEffect">
                                  <p:stCondLst>
                                    <p:cond delay="100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mcdowellscienceexam.weebly.com/uploads/2/6/7/6/26765014/1240958_or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334007"/>
            <a:ext cx="3168352" cy="495201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encrypted-tbn0.gstatic.com/images?q=tbn:ANd9GcRWa-KsibVECKHcz2gy1zjd95vou00E1qvQCn3uUQreeiNWV-h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2348880"/>
            <a:ext cx="3168352" cy="264029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467544" y="332656"/>
            <a:ext cx="8229600" cy="711081"/>
          </a:xfrm>
          <a:prstGeom prst="rect">
            <a:avLst/>
          </a:prstGeom>
        </p:spPr>
        <p:txBody>
          <a:bodyPr vert="horz" lIns="121899" tIns="60949" rIns="121899" bIns="60949" rtlCol="0" anchor="ctr">
            <a:noAutofit/>
          </a:bodyPr>
          <a:lstStyle>
            <a:lvl1pPr algn="l" defTabSz="1218987" rtl="0" eaLnBrk="1" latinLnBrk="0" hangingPunct="1">
              <a:spcBef>
                <a:spcPct val="0"/>
              </a:spcBef>
              <a:buNone/>
              <a:defRPr sz="3600" kern="1200">
                <a:solidFill>
                  <a:schemeClr val="bg1"/>
                </a:solidFill>
                <a:latin typeface="+mj-lt"/>
                <a:ea typeface="+mj-ea"/>
                <a:cs typeface="+mj-cs"/>
              </a:defRPr>
            </a:lvl1pPr>
          </a:lstStyle>
          <a:p>
            <a:pPr algn="ctr"/>
            <a:r>
              <a:rPr lang="en-US" sz="4200" u="sng" dirty="0" smtClean="0">
                <a:latin typeface="Bodoni Poster" pitchFamily="18" charset="0"/>
              </a:rPr>
              <a:t>Conductors and Insulators</a:t>
            </a:r>
            <a:endParaRPr lang="en-US" sz="4200" u="sng" dirty="0">
              <a:latin typeface="Bodoni Poster" pitchFamily="18" charset="0"/>
            </a:endParaRPr>
          </a:p>
        </p:txBody>
      </p:sp>
    </p:spTree>
    <p:extLst>
      <p:ext uri="{BB962C8B-B14F-4D97-AF65-F5344CB8AC3E}">
        <p14:creationId xmlns:p14="http://schemas.microsoft.com/office/powerpoint/2010/main" val="204797918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292" y="188640"/>
            <a:ext cx="8229600" cy="999113"/>
          </a:xfrm>
        </p:spPr>
        <p:txBody>
          <a:bodyPr>
            <a:noAutofit/>
          </a:bodyPr>
          <a:lstStyle/>
          <a:p>
            <a:pPr algn="ctr"/>
            <a:r>
              <a:rPr lang="en-US" sz="6600" u="sng" dirty="0" smtClean="0">
                <a:latin typeface="Bodoni Poster" pitchFamily="18" charset="0"/>
              </a:rPr>
              <a:t>Convection</a:t>
            </a:r>
            <a:endParaRPr lang="en-US" sz="6600" u="sng" dirty="0">
              <a:latin typeface="Bodoni Poster" pitchFamily="18" charset="0"/>
            </a:endParaRPr>
          </a:p>
        </p:txBody>
      </p:sp>
      <p:sp>
        <p:nvSpPr>
          <p:cNvPr id="3" name="Content Placeholder 2"/>
          <p:cNvSpPr>
            <a:spLocks noGrp="1"/>
          </p:cNvSpPr>
          <p:nvPr>
            <p:ph idx="1"/>
          </p:nvPr>
        </p:nvSpPr>
        <p:spPr>
          <a:xfrm>
            <a:off x="251520" y="1268760"/>
            <a:ext cx="4752528" cy="5184576"/>
          </a:xfrm>
        </p:spPr>
        <p:txBody>
          <a:bodyPr>
            <a:noAutofit/>
          </a:bodyPr>
          <a:lstStyle/>
          <a:p>
            <a:r>
              <a:rPr lang="en-US" sz="3400" dirty="0" smtClean="0"/>
              <a:t>Convection is the </a:t>
            </a:r>
            <a:br>
              <a:rPr lang="en-US" sz="3400" dirty="0" smtClean="0"/>
            </a:br>
            <a:r>
              <a:rPr lang="en-US" sz="3400" dirty="0" smtClean="0"/>
              <a:t>flow of currents </a:t>
            </a:r>
            <a:br>
              <a:rPr lang="en-US" sz="3400" dirty="0" smtClean="0"/>
            </a:br>
            <a:r>
              <a:rPr lang="en-US" sz="3400" dirty="0" smtClean="0"/>
              <a:t>in a liquid or gas</a:t>
            </a:r>
          </a:p>
          <a:p>
            <a:r>
              <a:rPr lang="en-US" sz="3400" dirty="0" smtClean="0"/>
              <a:t>A current is created when the warmer </a:t>
            </a:r>
            <a:br>
              <a:rPr lang="en-US" sz="3400" dirty="0" smtClean="0"/>
            </a:br>
            <a:r>
              <a:rPr lang="en-US" sz="3400" dirty="0" smtClean="0"/>
              <a:t>(less dense) material rises forcing the </a:t>
            </a:r>
            <a:br>
              <a:rPr lang="en-US" sz="3400" dirty="0" smtClean="0"/>
            </a:br>
            <a:r>
              <a:rPr lang="en-US" sz="3400" dirty="0" smtClean="0"/>
              <a:t>cooler (more dense) material to sink.</a:t>
            </a:r>
          </a:p>
        </p:txBody>
      </p:sp>
      <p:pic>
        <p:nvPicPr>
          <p:cNvPr id="10242" name="Picture 2" descr="http://hendrix2.uoregon.edu/~imamura/102/images/convection-p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2210003"/>
            <a:ext cx="3744416" cy="2674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720001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500"/>
                            </p:stCondLst>
                            <p:childTnLst>
                              <p:par>
                                <p:cTn id="11" presetID="53" presetClass="entr" presetSubtype="16" fill="hold" grpId="0" nodeType="afterEffect">
                                  <p:stCondLst>
                                    <p:cond delay="100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2" dur="1000"/>
                                        <p:tgtEl>
                                          <p:spTgt spid="3">
                                            <p:txEl>
                                              <p:pRg st="1" end="1"/>
                                            </p:txEl>
                                          </p:spTgt>
                                        </p:tgtEl>
                                      </p:cBhvr>
                                    </p:animEffect>
                                  </p:childTnLst>
                                </p:cTn>
                              </p:par>
                            </p:childTnLst>
                          </p:cTn>
                        </p:par>
                        <p:par>
                          <p:cTn id="23" fill="hold">
                            <p:stCondLst>
                              <p:cond delay="1000"/>
                            </p:stCondLst>
                            <p:childTnLst>
                              <p:par>
                                <p:cTn id="24" presetID="53" presetClass="entr" presetSubtype="16" fill="hold" nodeType="afterEffect">
                                  <p:stCondLst>
                                    <p:cond delay="3500"/>
                                  </p:stCondLst>
                                  <p:childTnLst>
                                    <p:set>
                                      <p:cBhvr>
                                        <p:cTn id="25" dur="1" fill="hold">
                                          <p:stCondLst>
                                            <p:cond delay="0"/>
                                          </p:stCondLst>
                                        </p:cTn>
                                        <p:tgtEl>
                                          <p:spTgt spid="10242"/>
                                        </p:tgtEl>
                                        <p:attrNameLst>
                                          <p:attrName>style.visibility</p:attrName>
                                        </p:attrNameLst>
                                      </p:cBhvr>
                                      <p:to>
                                        <p:strVal val="visible"/>
                                      </p:to>
                                    </p:set>
                                    <p:anim calcmode="lin" valueType="num">
                                      <p:cBhvr>
                                        <p:cTn id="26" dur="1000" fill="hold"/>
                                        <p:tgtEl>
                                          <p:spTgt spid="10242"/>
                                        </p:tgtEl>
                                        <p:attrNameLst>
                                          <p:attrName>ppt_w</p:attrName>
                                        </p:attrNameLst>
                                      </p:cBhvr>
                                      <p:tavLst>
                                        <p:tav tm="0">
                                          <p:val>
                                            <p:fltVal val="0"/>
                                          </p:val>
                                        </p:tav>
                                        <p:tav tm="100000">
                                          <p:val>
                                            <p:strVal val="#ppt_w"/>
                                          </p:val>
                                        </p:tav>
                                      </p:tavLst>
                                    </p:anim>
                                    <p:anim calcmode="lin" valueType="num">
                                      <p:cBhvr>
                                        <p:cTn id="27" dur="1000" fill="hold"/>
                                        <p:tgtEl>
                                          <p:spTgt spid="10242"/>
                                        </p:tgtEl>
                                        <p:attrNameLst>
                                          <p:attrName>ppt_h</p:attrName>
                                        </p:attrNameLst>
                                      </p:cBhvr>
                                      <p:tavLst>
                                        <p:tav tm="0">
                                          <p:val>
                                            <p:fltVal val="0"/>
                                          </p:val>
                                        </p:tav>
                                        <p:tav tm="100000">
                                          <p:val>
                                            <p:strVal val="#ppt_h"/>
                                          </p:val>
                                        </p:tav>
                                      </p:tavLst>
                                    </p:anim>
                                    <p:animEffect transition="in" filter="fade">
                                      <p:cBhvr>
                                        <p:cTn id="28" dur="1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332656"/>
            <a:ext cx="8496944" cy="3168352"/>
          </a:xfrm>
        </p:spPr>
        <p:txBody>
          <a:bodyPr>
            <a:noAutofit/>
          </a:bodyPr>
          <a:lstStyle/>
          <a:p>
            <a:pPr algn="ctr"/>
            <a:r>
              <a:rPr lang="en-US" sz="4800" dirty="0" smtClean="0">
                <a:latin typeface="Bodoni Poster" pitchFamily="18" charset="0"/>
              </a:rPr>
              <a:t>Essential Question:</a:t>
            </a:r>
            <a:br>
              <a:rPr lang="en-US" sz="4800" dirty="0" smtClean="0">
                <a:latin typeface="Bodoni Poster" pitchFamily="18" charset="0"/>
              </a:rPr>
            </a:br>
            <a:r>
              <a:rPr lang="en-US" sz="1400" dirty="0" smtClean="0">
                <a:latin typeface="Bodoni Poster" pitchFamily="18" charset="0"/>
              </a:rPr>
              <a:t/>
            </a:r>
            <a:br>
              <a:rPr lang="en-US" sz="1400" dirty="0" smtClean="0">
                <a:latin typeface="Bodoni Poster" pitchFamily="18" charset="0"/>
              </a:rPr>
            </a:br>
            <a:r>
              <a:rPr lang="en-US" sz="4800" dirty="0" smtClean="0">
                <a:latin typeface="Bodoni Poster" pitchFamily="18" charset="0"/>
              </a:rPr>
              <a:t>How does energy move from one object to another?</a:t>
            </a:r>
            <a:endParaRPr lang="en-US" sz="4800" dirty="0">
              <a:latin typeface="Bodoni Poster" pitchFamily="18" charset="0"/>
            </a:endParaRPr>
          </a:p>
        </p:txBody>
      </p:sp>
      <p:sp>
        <p:nvSpPr>
          <p:cNvPr id="3" name="Subtitle 2"/>
          <p:cNvSpPr>
            <a:spLocks noGrp="1"/>
          </p:cNvSpPr>
          <p:nvPr>
            <p:ph type="subTitle" idx="1"/>
          </p:nvPr>
        </p:nvSpPr>
        <p:spPr>
          <a:xfrm>
            <a:off x="217512" y="4294852"/>
            <a:ext cx="8784976" cy="2376264"/>
          </a:xfrm>
        </p:spPr>
        <p:txBody>
          <a:bodyPr>
            <a:normAutofit fontScale="85000" lnSpcReduction="10000"/>
          </a:bodyPr>
          <a:lstStyle/>
          <a:p>
            <a:pPr algn="l"/>
            <a:r>
              <a:rPr lang="en-US" dirty="0" smtClean="0">
                <a:solidFill>
                  <a:schemeClr val="bg1">
                    <a:lumMod val="95000"/>
                  </a:schemeClr>
                </a:solidFill>
                <a:effectLst>
                  <a:outerShdw blurRad="38100" dist="38100" dir="2700000" algn="tl">
                    <a:srgbClr val="000000">
                      <a:alpha val="43137"/>
                    </a:srgbClr>
                  </a:outerShdw>
                </a:effectLst>
              </a:rPr>
              <a:t>Standard:</a:t>
            </a:r>
          </a:p>
          <a:p>
            <a:pPr algn="l"/>
            <a:r>
              <a:rPr lang="en-US" dirty="0" smtClean="0">
                <a:solidFill>
                  <a:schemeClr val="bg1">
                    <a:lumMod val="95000"/>
                  </a:schemeClr>
                </a:solidFill>
                <a:effectLst>
                  <a:outerShdw blurRad="38100" dist="38100" dir="2700000" algn="tl">
                    <a:srgbClr val="000000">
                      <a:alpha val="43137"/>
                    </a:srgbClr>
                  </a:outerShdw>
                </a:effectLst>
              </a:rPr>
              <a:t>S8P2d. Describe how heat can be transferred through matter by the collisions of atoms (conduction) or through space (radiation). In a liquid or gas, currents will facilitate the transfer of heat (convection).</a:t>
            </a:r>
            <a:endParaRPr lang="en-US" dirty="0">
              <a:solidFill>
                <a:schemeClr val="bg1">
                  <a:lumMod val="95000"/>
                </a:schemeClr>
              </a:solidFill>
              <a:effectLst>
                <a:outerShdw blurRad="38100" dist="38100" dir="2700000" algn="tl">
                  <a:srgbClr val="000000">
                    <a:alpha val="43137"/>
                  </a:srgbClr>
                </a:outerShdw>
              </a:effectLst>
            </a:endParaRPr>
          </a:p>
        </p:txBody>
      </p:sp>
      <p:pic>
        <p:nvPicPr>
          <p:cNvPr id="4098" name="Picture 2" descr="C:\Users\bullochsl\AppData\Local\Microsoft\Windows\Temporary Internet Files\Content.IE5\R3TY9S2K\qrcode.299473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2996952"/>
            <a:ext cx="1728192" cy="17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971351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6680" name="Picture 8" descr="http://staff.on.br/jlkm/astron2e/AT_MEDIA/CH07/CHAP07AT/AT07FG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850360"/>
            <a:ext cx="3831381" cy="4035179"/>
          </a:xfrm>
          <a:prstGeom prst="rect">
            <a:avLst/>
          </a:prstGeom>
          <a:noFill/>
          <a:extLst>
            <a:ext uri="{909E8E84-426E-40DD-AFC4-6F175D3DCCD1}">
              <a14:hiddenFill xmlns:a14="http://schemas.microsoft.com/office/drawing/2010/main">
                <a:solidFill>
                  <a:srgbClr val="FFFFFF"/>
                </a:solidFill>
              </a14:hiddenFill>
            </a:ext>
          </a:extLst>
        </p:spPr>
      </p:pic>
      <p:pic>
        <p:nvPicPr>
          <p:cNvPr id="156674" name="Picture 2" descr="http://www.propertiesofmatter.si.edu/images/L5/conv_cell_room_labeled.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640" y="3573016"/>
            <a:ext cx="3816424" cy="2270773"/>
          </a:xfrm>
          <a:prstGeom prst="rect">
            <a:avLst/>
          </a:prstGeom>
          <a:noFill/>
          <a:extLst>
            <a:ext uri="{909E8E84-426E-40DD-AFC4-6F175D3DCCD1}">
              <a14:hiddenFill xmlns:a14="http://schemas.microsoft.com/office/drawing/2010/main">
                <a:solidFill>
                  <a:srgbClr val="FFFFFF"/>
                </a:solidFill>
              </a14:hiddenFill>
            </a:ext>
          </a:extLst>
        </p:spPr>
      </p:pic>
      <p:pic>
        <p:nvPicPr>
          <p:cNvPr id="156683"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168" y="4926054"/>
            <a:ext cx="1714569" cy="1547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36306" y="116632"/>
            <a:ext cx="8856984" cy="507831"/>
          </a:xfrm>
          <a:prstGeom prst="rect">
            <a:avLst/>
          </a:prstGeom>
          <a:noFill/>
        </p:spPr>
        <p:txBody>
          <a:bodyPr wrap="square" rtlCol="0">
            <a:spAutoFit/>
          </a:bodyPr>
          <a:lstStyle/>
          <a:p>
            <a:pPr algn="ctr" defTabSz="914400" fontAlgn="base">
              <a:spcBef>
                <a:spcPct val="0"/>
              </a:spcBef>
              <a:spcAft>
                <a:spcPct val="0"/>
              </a:spcAft>
            </a:pPr>
            <a:r>
              <a:rPr lang="en-US" sz="2700" b="1" dirty="0" smtClean="0">
                <a:latin typeface="Bodoni Poster" pitchFamily="18" charset="0"/>
              </a:rPr>
              <a:t>Everyday Examples of Convection Currents</a:t>
            </a:r>
            <a:endParaRPr lang="en-US" sz="2700" b="1" dirty="0">
              <a:latin typeface="Bodoni Poster" pitchFamily="18" charset="0"/>
            </a:endParaRPr>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5478" y="908720"/>
            <a:ext cx="3642973" cy="2319638"/>
          </a:xfrm>
          <a:prstGeom prst="rect">
            <a:avLst/>
          </a:prstGeom>
          <a:ln>
            <a:solidFill>
              <a:schemeClr val="tx2"/>
            </a:solidFill>
          </a:ln>
        </p:spPr>
      </p:pic>
      <p:sp>
        <p:nvSpPr>
          <p:cNvPr id="3" name="Rectangle 2"/>
          <p:cNvSpPr/>
          <p:nvPr/>
        </p:nvSpPr>
        <p:spPr>
          <a:xfrm>
            <a:off x="265273" y="6067453"/>
            <a:ext cx="5674879" cy="646331"/>
          </a:xfrm>
          <a:prstGeom prst="rect">
            <a:avLst/>
          </a:prstGeom>
        </p:spPr>
        <p:txBody>
          <a:bodyPr wrap="square">
            <a:spAutoFit/>
          </a:bodyPr>
          <a:lstStyle/>
          <a:p>
            <a:pPr algn="ctr" defTabSz="914400" fontAlgn="base">
              <a:spcBef>
                <a:spcPct val="0"/>
              </a:spcBef>
              <a:spcAft>
                <a:spcPct val="0"/>
              </a:spcAft>
            </a:pPr>
            <a:r>
              <a:rPr lang="en-US" sz="1800" dirty="0" smtClean="0">
                <a:solidFill>
                  <a:srgbClr val="000000"/>
                </a:solidFill>
                <a:hlinkClick r:id="rId7"/>
              </a:rPr>
              <a:t>http://www.healthyheating.com/Definitions/heat-transfer-convection.htm#.VD7SIfmjOSo</a:t>
            </a:r>
            <a:r>
              <a:rPr lang="en-US" sz="1800" dirty="0" smtClean="0">
                <a:solidFill>
                  <a:srgbClr val="000000"/>
                </a:solidFill>
              </a:rPr>
              <a:t> </a:t>
            </a:r>
            <a:endParaRPr lang="en-US" sz="1800" dirty="0">
              <a:solidFill>
                <a:srgbClr val="000000"/>
              </a:solidFill>
            </a:endParaRPr>
          </a:p>
        </p:txBody>
      </p:sp>
    </p:spTree>
    <p:extLst>
      <p:ext uri="{BB962C8B-B14F-4D97-AF65-F5344CB8AC3E}">
        <p14:creationId xmlns:p14="http://schemas.microsoft.com/office/powerpoint/2010/main" val="310540473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6674"/>
                                        </p:tgtEl>
                                        <p:attrNameLst>
                                          <p:attrName>style.visibility</p:attrName>
                                        </p:attrNameLst>
                                      </p:cBhvr>
                                      <p:to>
                                        <p:strVal val="visible"/>
                                      </p:to>
                                    </p:set>
                                    <p:animEffect transition="in" filter="fade">
                                      <p:cBhvr>
                                        <p:cTn id="21" dur="1000"/>
                                        <p:tgtEl>
                                          <p:spTgt spid="156674"/>
                                        </p:tgtEl>
                                      </p:cBhvr>
                                    </p:animEffect>
                                    <p:anim calcmode="lin" valueType="num">
                                      <p:cBhvr>
                                        <p:cTn id="22" dur="1000" fill="hold"/>
                                        <p:tgtEl>
                                          <p:spTgt spid="156674"/>
                                        </p:tgtEl>
                                        <p:attrNameLst>
                                          <p:attrName>ppt_x</p:attrName>
                                        </p:attrNameLst>
                                      </p:cBhvr>
                                      <p:tavLst>
                                        <p:tav tm="0">
                                          <p:val>
                                            <p:strVal val="#ppt_x"/>
                                          </p:val>
                                        </p:tav>
                                        <p:tav tm="100000">
                                          <p:val>
                                            <p:strVal val="#ppt_x"/>
                                          </p:val>
                                        </p:tav>
                                      </p:tavLst>
                                    </p:anim>
                                    <p:anim calcmode="lin" valueType="num">
                                      <p:cBhvr>
                                        <p:cTn id="23" dur="1000" fill="hold"/>
                                        <p:tgtEl>
                                          <p:spTgt spid="15667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56680"/>
                                        </p:tgtEl>
                                        <p:attrNameLst>
                                          <p:attrName>style.visibility</p:attrName>
                                        </p:attrNameLst>
                                      </p:cBhvr>
                                      <p:to>
                                        <p:strVal val="visible"/>
                                      </p:to>
                                    </p:set>
                                    <p:animEffect transition="in" filter="fade">
                                      <p:cBhvr>
                                        <p:cTn id="28" dur="1000"/>
                                        <p:tgtEl>
                                          <p:spTgt spid="156680"/>
                                        </p:tgtEl>
                                      </p:cBhvr>
                                    </p:animEffect>
                                    <p:anim calcmode="lin" valueType="num">
                                      <p:cBhvr>
                                        <p:cTn id="29" dur="1000" fill="hold"/>
                                        <p:tgtEl>
                                          <p:spTgt spid="156680"/>
                                        </p:tgtEl>
                                        <p:attrNameLst>
                                          <p:attrName>ppt_x</p:attrName>
                                        </p:attrNameLst>
                                      </p:cBhvr>
                                      <p:tavLst>
                                        <p:tav tm="0">
                                          <p:val>
                                            <p:strVal val="#ppt_x"/>
                                          </p:val>
                                        </p:tav>
                                        <p:tav tm="100000">
                                          <p:val>
                                            <p:strVal val="#ppt_x"/>
                                          </p:val>
                                        </p:tav>
                                      </p:tavLst>
                                    </p:anim>
                                    <p:anim calcmode="lin" valueType="num">
                                      <p:cBhvr>
                                        <p:cTn id="30" dur="1000" fill="hold"/>
                                        <p:tgtEl>
                                          <p:spTgt spid="15668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56683"/>
                                        </p:tgtEl>
                                        <p:attrNameLst>
                                          <p:attrName>style.visibility</p:attrName>
                                        </p:attrNameLst>
                                      </p:cBhvr>
                                      <p:to>
                                        <p:strVal val="visible"/>
                                      </p:to>
                                    </p:set>
                                    <p:animEffect transition="in" filter="fade">
                                      <p:cBhvr>
                                        <p:cTn id="35" dur="1000"/>
                                        <p:tgtEl>
                                          <p:spTgt spid="156683"/>
                                        </p:tgtEl>
                                      </p:cBhvr>
                                    </p:animEffect>
                                    <p:anim calcmode="lin" valueType="num">
                                      <p:cBhvr>
                                        <p:cTn id="36" dur="1000" fill="hold"/>
                                        <p:tgtEl>
                                          <p:spTgt spid="156683"/>
                                        </p:tgtEl>
                                        <p:attrNameLst>
                                          <p:attrName>ppt_x</p:attrName>
                                        </p:attrNameLst>
                                      </p:cBhvr>
                                      <p:tavLst>
                                        <p:tav tm="0">
                                          <p:val>
                                            <p:strVal val="#ppt_x"/>
                                          </p:val>
                                        </p:tav>
                                        <p:tav tm="100000">
                                          <p:val>
                                            <p:strVal val="#ppt_x"/>
                                          </p:val>
                                        </p:tav>
                                      </p:tavLst>
                                    </p:anim>
                                    <p:anim calcmode="lin" valueType="num">
                                      <p:cBhvr>
                                        <p:cTn id="37" dur="1000" fill="hold"/>
                                        <p:tgtEl>
                                          <p:spTgt spid="15668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3568" y="2339850"/>
            <a:ext cx="7560840" cy="1200329"/>
          </a:xfrm>
          <a:prstGeom prst="rect">
            <a:avLst/>
          </a:prstGeom>
        </p:spPr>
        <p:txBody>
          <a:bodyPr wrap="square">
            <a:spAutoFit/>
          </a:bodyPr>
          <a:lstStyle/>
          <a:p>
            <a:pPr algn="ctr"/>
            <a:r>
              <a:rPr lang="en-US" sz="3600" dirty="0">
                <a:solidFill>
                  <a:prstClr val="black"/>
                </a:solidFill>
                <a:hlinkClick r:id="rId3"/>
              </a:rPr>
              <a:t>http://</a:t>
            </a:r>
            <a:r>
              <a:rPr lang="en-US" sz="3600" dirty="0" smtClean="0">
                <a:solidFill>
                  <a:prstClr val="black"/>
                </a:solidFill>
                <a:hlinkClick r:id="rId3"/>
              </a:rPr>
              <a:t>www.passmyexams.co.uk/GCSE/physics/convection-heat-transfer.html</a:t>
            </a:r>
            <a:r>
              <a:rPr lang="en-US" sz="3600" dirty="0" smtClean="0">
                <a:solidFill>
                  <a:prstClr val="black"/>
                </a:solidFill>
              </a:rPr>
              <a:t> </a:t>
            </a:r>
            <a:endParaRPr lang="en-US" sz="3600" dirty="0">
              <a:solidFill>
                <a:prstClr val="white">
                  <a:lumMod val="95000"/>
                </a:prstClr>
              </a:solidFill>
            </a:endParaRPr>
          </a:p>
        </p:txBody>
      </p:sp>
      <p:sp>
        <p:nvSpPr>
          <p:cNvPr id="5" name="Title 4"/>
          <p:cNvSpPr>
            <a:spLocks noGrp="1"/>
          </p:cNvSpPr>
          <p:nvPr>
            <p:ph type="title"/>
          </p:nvPr>
        </p:nvSpPr>
        <p:spPr>
          <a:xfrm>
            <a:off x="395536" y="1412776"/>
            <a:ext cx="7992888" cy="711081"/>
          </a:xfrm>
        </p:spPr>
        <p:txBody>
          <a:bodyPr/>
          <a:lstStyle/>
          <a:p>
            <a:pPr algn="ctr"/>
            <a:r>
              <a:rPr lang="en-US" dirty="0" smtClean="0"/>
              <a:t>Animations and Video Clips</a:t>
            </a:r>
            <a:endParaRPr lang="en-US" dirty="0"/>
          </a:p>
        </p:txBody>
      </p:sp>
      <p:sp>
        <p:nvSpPr>
          <p:cNvPr id="6" name="Title 1"/>
          <p:cNvSpPr txBox="1">
            <a:spLocks/>
          </p:cNvSpPr>
          <p:nvPr/>
        </p:nvSpPr>
        <p:spPr>
          <a:xfrm>
            <a:off x="1475656" y="190321"/>
            <a:ext cx="6205940" cy="999113"/>
          </a:xfrm>
          <a:prstGeom prst="rect">
            <a:avLst/>
          </a:prstGeom>
        </p:spPr>
        <p:txBody>
          <a:bodyPr vert="horz" lIns="121899" tIns="60949" rIns="121899" bIns="60949" rtlCol="0" anchor="ctr">
            <a:noAutofit/>
          </a:bodyPr>
          <a:lstStyle>
            <a:lvl1pPr algn="l" defTabSz="1218987" rtl="0" eaLnBrk="1" latinLnBrk="0" hangingPunct="1">
              <a:spcBef>
                <a:spcPct val="0"/>
              </a:spcBef>
              <a:buNone/>
              <a:defRPr sz="3600" kern="1200">
                <a:solidFill>
                  <a:schemeClr val="bg1"/>
                </a:solidFill>
                <a:latin typeface="+mj-lt"/>
                <a:ea typeface="+mj-ea"/>
                <a:cs typeface="+mj-cs"/>
              </a:defRPr>
            </a:lvl1pPr>
          </a:lstStyle>
          <a:p>
            <a:pPr algn="ctr"/>
            <a:r>
              <a:rPr lang="en-US" sz="6600" u="sng" dirty="0" smtClean="0">
                <a:latin typeface="Bodoni Poster" pitchFamily="18" charset="0"/>
              </a:rPr>
              <a:t>Convection</a:t>
            </a:r>
            <a:endParaRPr lang="en-US" sz="6600" u="sng" dirty="0">
              <a:latin typeface="Bodoni Poster" pitchFamily="18" charset="0"/>
            </a:endParaRPr>
          </a:p>
        </p:txBody>
      </p:sp>
      <p:sp>
        <p:nvSpPr>
          <p:cNvPr id="7" name="TextBox 6"/>
          <p:cNvSpPr txBox="1"/>
          <p:nvPr/>
        </p:nvSpPr>
        <p:spPr>
          <a:xfrm>
            <a:off x="1914330" y="3789039"/>
            <a:ext cx="5328592" cy="584775"/>
          </a:xfrm>
          <a:prstGeom prst="rect">
            <a:avLst/>
          </a:prstGeom>
          <a:noFill/>
        </p:spPr>
        <p:txBody>
          <a:bodyPr wrap="square" rtlCol="0">
            <a:spAutoFit/>
          </a:bodyPr>
          <a:lstStyle/>
          <a:p>
            <a:pPr algn="ctr"/>
            <a:r>
              <a:rPr lang="en-US" sz="3200" dirty="0" smtClean="0">
                <a:solidFill>
                  <a:schemeClr val="bg1"/>
                </a:solidFill>
              </a:rPr>
              <a:t>Eureka Video clip: </a:t>
            </a:r>
            <a:endParaRPr lang="en-US" sz="3200" dirty="0">
              <a:solidFill>
                <a:schemeClr val="bg1"/>
              </a:solidFill>
            </a:endParaRPr>
          </a:p>
        </p:txBody>
      </p:sp>
      <p:sp>
        <p:nvSpPr>
          <p:cNvPr id="2" name="Rectangle 1"/>
          <p:cNvSpPr/>
          <p:nvPr/>
        </p:nvSpPr>
        <p:spPr>
          <a:xfrm>
            <a:off x="1007604" y="4373815"/>
            <a:ext cx="6912768" cy="1200329"/>
          </a:xfrm>
          <a:prstGeom prst="rect">
            <a:avLst/>
          </a:prstGeom>
        </p:spPr>
        <p:txBody>
          <a:bodyPr wrap="square">
            <a:spAutoFit/>
          </a:bodyPr>
          <a:lstStyle/>
          <a:p>
            <a:pPr algn="ctr"/>
            <a:r>
              <a:rPr lang="en-US" sz="3600" dirty="0">
                <a:hlinkClick r:id="rId4"/>
              </a:rPr>
              <a:t>http://</a:t>
            </a:r>
            <a:r>
              <a:rPr lang="en-US" sz="3600" dirty="0" smtClean="0">
                <a:hlinkClick r:id="rId4"/>
              </a:rPr>
              <a:t>www.youtube.com/watch?v=ON2Y3FEk_UI</a:t>
            </a:r>
            <a:r>
              <a:rPr lang="en-US" sz="3600" dirty="0" smtClean="0"/>
              <a:t> </a:t>
            </a:r>
            <a:endParaRPr lang="en-US" sz="3600" dirty="0"/>
          </a:p>
        </p:txBody>
      </p:sp>
    </p:spTree>
    <p:extLst>
      <p:ext uri="{BB962C8B-B14F-4D97-AF65-F5344CB8AC3E}">
        <p14:creationId xmlns:p14="http://schemas.microsoft.com/office/powerpoint/2010/main" val="318646362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95536" y="2348880"/>
            <a:ext cx="8229600" cy="2088232"/>
          </a:xfrm>
        </p:spPr>
        <p:txBody>
          <a:bodyPr/>
          <a:lstStyle/>
          <a:p>
            <a:pPr algn="ctr"/>
            <a:r>
              <a:rPr lang="en-US" sz="4400" dirty="0" smtClean="0"/>
              <a:t>Describe an example of convection that you have experienced recently at home, at school, or outside.</a:t>
            </a:r>
            <a:endParaRPr lang="en-US" sz="4400" dirty="0"/>
          </a:p>
        </p:txBody>
      </p:sp>
      <p:sp>
        <p:nvSpPr>
          <p:cNvPr id="6" name="Title 1"/>
          <p:cNvSpPr txBox="1">
            <a:spLocks/>
          </p:cNvSpPr>
          <p:nvPr/>
        </p:nvSpPr>
        <p:spPr>
          <a:xfrm>
            <a:off x="1763688" y="620688"/>
            <a:ext cx="6205940" cy="999113"/>
          </a:xfrm>
          <a:prstGeom prst="rect">
            <a:avLst/>
          </a:prstGeom>
        </p:spPr>
        <p:txBody>
          <a:bodyPr vert="horz" lIns="121899" tIns="60949" rIns="121899" bIns="60949" rtlCol="0" anchor="ctr">
            <a:noAutofit/>
          </a:bodyPr>
          <a:lstStyle>
            <a:lvl1pPr algn="l" defTabSz="1218987" rtl="0" eaLnBrk="1" latinLnBrk="0" hangingPunct="1">
              <a:spcBef>
                <a:spcPct val="0"/>
              </a:spcBef>
              <a:buNone/>
              <a:defRPr sz="3600" kern="1200">
                <a:solidFill>
                  <a:schemeClr val="bg1"/>
                </a:solidFill>
                <a:latin typeface="+mj-lt"/>
                <a:ea typeface="+mj-ea"/>
                <a:cs typeface="+mj-cs"/>
              </a:defRPr>
            </a:lvl1pPr>
          </a:lstStyle>
          <a:p>
            <a:pPr algn="ctr"/>
            <a:r>
              <a:rPr lang="en-US" sz="6600" u="sng" dirty="0" smtClean="0">
                <a:solidFill>
                  <a:prstClr val="white"/>
                </a:solidFill>
                <a:latin typeface="Bodoni Poster" pitchFamily="18" charset="0"/>
              </a:rPr>
              <a:t>Convection</a:t>
            </a:r>
            <a:endParaRPr lang="en-US" sz="6600" u="sng" dirty="0">
              <a:solidFill>
                <a:prstClr val="white"/>
              </a:solidFill>
              <a:latin typeface="Bodoni Poster" pitchFamily="18" charset="0"/>
            </a:endParaRPr>
          </a:p>
        </p:txBody>
      </p:sp>
    </p:spTree>
    <p:extLst>
      <p:ext uri="{BB962C8B-B14F-4D97-AF65-F5344CB8AC3E}">
        <p14:creationId xmlns:p14="http://schemas.microsoft.com/office/powerpoint/2010/main" val="266025791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899592" y="692899"/>
            <a:ext cx="7142044" cy="2880320"/>
          </a:xfrm>
          <a:prstGeom prst="rect">
            <a:avLst/>
          </a:prstGeom>
        </p:spPr>
        <p:txBody>
          <a:bodyPr vert="horz" lIns="121899" tIns="60949" rIns="121899" bIns="60949" rtlCol="0" anchor="ctr">
            <a:noAutofit/>
          </a:bodyPr>
          <a:lstStyle>
            <a:lvl1pPr algn="l" defTabSz="1218987" rtl="0" eaLnBrk="1" latinLnBrk="0" hangingPunct="1">
              <a:spcBef>
                <a:spcPct val="0"/>
              </a:spcBef>
              <a:buNone/>
              <a:defRPr sz="3600" kern="1200">
                <a:solidFill>
                  <a:schemeClr val="bg1"/>
                </a:solidFill>
                <a:latin typeface="+mj-lt"/>
                <a:ea typeface="+mj-ea"/>
                <a:cs typeface="+mj-cs"/>
              </a:defRPr>
            </a:lvl1pPr>
          </a:lstStyle>
          <a:p>
            <a:pPr algn="ctr"/>
            <a:r>
              <a:rPr lang="en-US" sz="6600" u="sng" dirty="0" smtClean="0">
                <a:solidFill>
                  <a:prstClr val="white"/>
                </a:solidFill>
                <a:latin typeface="Bodoni Poster" pitchFamily="18" charset="0"/>
                <a:hlinkClick r:id="rId3"/>
              </a:rPr>
              <a:t>How Hot was it? Dashboard Oven Hot</a:t>
            </a:r>
            <a:endParaRPr lang="en-US" sz="6600" u="sng" dirty="0">
              <a:solidFill>
                <a:prstClr val="white"/>
              </a:solidFill>
              <a:latin typeface="Bodoni Poster" pitchFamily="18" charset="0"/>
            </a:endParaRPr>
          </a:p>
        </p:txBody>
      </p:sp>
      <p:sp>
        <p:nvSpPr>
          <p:cNvPr id="7" name="Title 4"/>
          <p:cNvSpPr>
            <a:spLocks noGrp="1"/>
          </p:cNvSpPr>
          <p:nvPr>
            <p:ph type="title"/>
          </p:nvPr>
        </p:nvSpPr>
        <p:spPr>
          <a:xfrm>
            <a:off x="467544" y="3861048"/>
            <a:ext cx="8229600" cy="2088232"/>
          </a:xfrm>
        </p:spPr>
        <p:txBody>
          <a:bodyPr/>
          <a:lstStyle/>
          <a:p>
            <a:pPr algn="ctr"/>
            <a:r>
              <a:rPr lang="en-US" sz="5400" dirty="0" smtClean="0"/>
              <a:t>What cooked the cookies?</a:t>
            </a:r>
            <a:endParaRPr lang="en-US" sz="5400" dirty="0"/>
          </a:p>
        </p:txBody>
      </p:sp>
    </p:spTree>
    <p:extLst>
      <p:ext uri="{BB962C8B-B14F-4D97-AF65-F5344CB8AC3E}">
        <p14:creationId xmlns:p14="http://schemas.microsoft.com/office/powerpoint/2010/main" val="402113203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4752528" cy="999113"/>
          </a:xfrm>
        </p:spPr>
        <p:txBody>
          <a:bodyPr>
            <a:noAutofit/>
          </a:bodyPr>
          <a:lstStyle/>
          <a:p>
            <a:pPr algn="ctr"/>
            <a:r>
              <a:rPr lang="en-US" sz="6000" u="sng" dirty="0" smtClean="0">
                <a:latin typeface="Bodoni Poster" pitchFamily="18" charset="0"/>
              </a:rPr>
              <a:t>Radiation</a:t>
            </a:r>
            <a:endParaRPr lang="en-US" sz="6000" u="sng" dirty="0">
              <a:latin typeface="Bodoni Poster" pitchFamily="18" charset="0"/>
            </a:endParaRPr>
          </a:p>
        </p:txBody>
      </p:sp>
      <p:sp>
        <p:nvSpPr>
          <p:cNvPr id="3" name="Content Placeholder 2"/>
          <p:cNvSpPr>
            <a:spLocks noGrp="1"/>
          </p:cNvSpPr>
          <p:nvPr>
            <p:ph idx="1"/>
          </p:nvPr>
        </p:nvSpPr>
        <p:spPr>
          <a:xfrm>
            <a:off x="179512" y="1772816"/>
            <a:ext cx="8856984" cy="4608512"/>
          </a:xfrm>
        </p:spPr>
        <p:txBody>
          <a:bodyPr>
            <a:noAutofit/>
          </a:bodyPr>
          <a:lstStyle/>
          <a:p>
            <a:r>
              <a:rPr lang="en-US" sz="3400" dirty="0" smtClean="0"/>
              <a:t>Radiation is heat </a:t>
            </a:r>
            <a:br>
              <a:rPr lang="en-US" sz="3400" dirty="0" smtClean="0"/>
            </a:br>
            <a:r>
              <a:rPr lang="en-US" sz="3400" dirty="0" smtClean="0"/>
              <a:t>transfer through space </a:t>
            </a:r>
            <a:br>
              <a:rPr lang="en-US" sz="3400" dirty="0" smtClean="0"/>
            </a:br>
            <a:r>
              <a:rPr lang="en-US" sz="3400" dirty="0" smtClean="0"/>
              <a:t>by electromagnetic waves</a:t>
            </a:r>
          </a:p>
          <a:p>
            <a:r>
              <a:rPr lang="en-US" sz="3400" dirty="0" smtClean="0"/>
              <a:t>Unlike Conduction and Convection, </a:t>
            </a:r>
            <a:br>
              <a:rPr lang="en-US" sz="3400" dirty="0" smtClean="0"/>
            </a:br>
            <a:r>
              <a:rPr lang="en-US" sz="3400" dirty="0" smtClean="0"/>
              <a:t>Radiation can occur in empty space, </a:t>
            </a:r>
            <a:br>
              <a:rPr lang="en-US" sz="3400" dirty="0" smtClean="0"/>
            </a:br>
            <a:r>
              <a:rPr lang="en-US" sz="3400" dirty="0" smtClean="0"/>
              <a:t>as well as in solids, liquids, and gases.</a:t>
            </a:r>
          </a:p>
          <a:p>
            <a:r>
              <a:rPr lang="en-US" sz="3400" dirty="0" smtClean="0"/>
              <a:t>Waves such as visible light, infrared, and ultraviolet light are examples of radiation</a:t>
            </a:r>
          </a:p>
        </p:txBody>
      </p:sp>
      <p:pic>
        <p:nvPicPr>
          <p:cNvPr id="13314" name="Picture 2" descr="http://www.armstronginternational.com/university/colleges/systems/basics/images/radiation.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332656"/>
            <a:ext cx="3264024" cy="2448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627211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500"/>
                            </p:stCondLst>
                            <p:childTnLst>
                              <p:par>
                                <p:cTn id="11" presetID="53" presetClass="entr" presetSubtype="16" fill="hold" grpId="0" nodeType="afterEffect">
                                  <p:stCondLst>
                                    <p:cond delay="100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2" dur="1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9" dur="1000"/>
                                        <p:tgtEl>
                                          <p:spTgt spid="3">
                                            <p:txEl>
                                              <p:pRg st="2" end="2"/>
                                            </p:txEl>
                                          </p:spTgt>
                                        </p:tgtEl>
                                      </p:cBhvr>
                                    </p:animEffect>
                                  </p:childTnLst>
                                </p:cTn>
                              </p:par>
                            </p:childTnLst>
                          </p:cTn>
                        </p:par>
                        <p:par>
                          <p:cTn id="30" fill="hold">
                            <p:stCondLst>
                              <p:cond delay="1000"/>
                            </p:stCondLst>
                            <p:childTnLst>
                              <p:par>
                                <p:cTn id="31" presetID="53" presetClass="entr" presetSubtype="16" fill="hold" nodeType="afterEffect">
                                  <p:stCondLst>
                                    <p:cond delay="1500"/>
                                  </p:stCondLst>
                                  <p:childTnLst>
                                    <p:set>
                                      <p:cBhvr>
                                        <p:cTn id="32" dur="1" fill="hold">
                                          <p:stCondLst>
                                            <p:cond delay="0"/>
                                          </p:stCondLst>
                                        </p:cTn>
                                        <p:tgtEl>
                                          <p:spTgt spid="13314"/>
                                        </p:tgtEl>
                                        <p:attrNameLst>
                                          <p:attrName>style.visibility</p:attrName>
                                        </p:attrNameLst>
                                      </p:cBhvr>
                                      <p:to>
                                        <p:strVal val="visible"/>
                                      </p:to>
                                    </p:set>
                                    <p:anim calcmode="lin" valueType="num">
                                      <p:cBhvr>
                                        <p:cTn id="33" dur="1000" fill="hold"/>
                                        <p:tgtEl>
                                          <p:spTgt spid="13314"/>
                                        </p:tgtEl>
                                        <p:attrNameLst>
                                          <p:attrName>ppt_w</p:attrName>
                                        </p:attrNameLst>
                                      </p:cBhvr>
                                      <p:tavLst>
                                        <p:tav tm="0">
                                          <p:val>
                                            <p:fltVal val="0"/>
                                          </p:val>
                                        </p:tav>
                                        <p:tav tm="100000">
                                          <p:val>
                                            <p:strVal val="#ppt_w"/>
                                          </p:val>
                                        </p:tav>
                                      </p:tavLst>
                                    </p:anim>
                                    <p:anim calcmode="lin" valueType="num">
                                      <p:cBhvr>
                                        <p:cTn id="34" dur="1000" fill="hold"/>
                                        <p:tgtEl>
                                          <p:spTgt spid="13314"/>
                                        </p:tgtEl>
                                        <p:attrNameLst>
                                          <p:attrName>ppt_h</p:attrName>
                                        </p:attrNameLst>
                                      </p:cBhvr>
                                      <p:tavLst>
                                        <p:tav tm="0">
                                          <p:val>
                                            <p:fltVal val="0"/>
                                          </p:val>
                                        </p:tav>
                                        <p:tav tm="100000">
                                          <p:val>
                                            <p:strVal val="#ppt_h"/>
                                          </p:val>
                                        </p:tav>
                                      </p:tavLst>
                                    </p:anim>
                                    <p:animEffect transition="in" filter="fade">
                                      <p:cBhvr>
                                        <p:cTn id="35" dur="1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375" y="253144"/>
            <a:ext cx="8229600" cy="927105"/>
          </a:xfrm>
        </p:spPr>
        <p:txBody>
          <a:bodyPr/>
          <a:lstStyle/>
          <a:p>
            <a:pPr algn="ctr"/>
            <a:r>
              <a:rPr lang="en-US" sz="5400" u="sng" dirty="0" smtClean="0">
                <a:latin typeface="Bodoni Poster" pitchFamily="18" charset="0"/>
              </a:rPr>
              <a:t>Radiation</a:t>
            </a:r>
            <a:endParaRPr lang="en-US" sz="5400" u="sng" dirty="0">
              <a:latin typeface="Bodoni Poster" pitchFamily="18" charset="0"/>
            </a:endParaRP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556" y="4005064"/>
            <a:ext cx="3672408" cy="232767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132" y="1484784"/>
            <a:ext cx="3745832" cy="19360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5" name="Picture 5" descr="http://www.thenakedscientists.com/HTML/uploads/RTEmagicC_SpeedLight-microwave_reflection_01.gif.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6" y="4425814"/>
            <a:ext cx="3240360" cy="192261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 name="Picture 6" descr="http://www.thequalityequipment.com/catalog/images/Heat%20Lamp.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4048" y="1340768"/>
            <a:ext cx="2514600" cy="28305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64837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500"/>
                            </p:stCondLst>
                            <p:childTnLst>
                              <p:par>
                                <p:cTn id="11" presetID="53" presetClass="entr" presetSubtype="16" fill="hold" nodeType="afterEffect">
                                  <p:stCondLst>
                                    <p:cond delay="1000"/>
                                  </p:stCondLst>
                                  <p:childTnLst>
                                    <p:set>
                                      <p:cBhvr>
                                        <p:cTn id="12" dur="1" fill="hold">
                                          <p:stCondLst>
                                            <p:cond delay="0"/>
                                          </p:stCondLst>
                                        </p:cTn>
                                        <p:tgtEl>
                                          <p:spTgt spid="15363"/>
                                        </p:tgtEl>
                                        <p:attrNameLst>
                                          <p:attrName>style.visibility</p:attrName>
                                        </p:attrNameLst>
                                      </p:cBhvr>
                                      <p:to>
                                        <p:strVal val="visible"/>
                                      </p:to>
                                    </p:set>
                                    <p:anim calcmode="lin" valueType="num">
                                      <p:cBhvr>
                                        <p:cTn id="13" dur="1000" fill="hold"/>
                                        <p:tgtEl>
                                          <p:spTgt spid="15363"/>
                                        </p:tgtEl>
                                        <p:attrNameLst>
                                          <p:attrName>ppt_w</p:attrName>
                                        </p:attrNameLst>
                                      </p:cBhvr>
                                      <p:tavLst>
                                        <p:tav tm="0">
                                          <p:val>
                                            <p:fltVal val="0"/>
                                          </p:val>
                                        </p:tav>
                                        <p:tav tm="100000">
                                          <p:val>
                                            <p:strVal val="#ppt_w"/>
                                          </p:val>
                                        </p:tav>
                                      </p:tavLst>
                                    </p:anim>
                                    <p:anim calcmode="lin" valueType="num">
                                      <p:cBhvr>
                                        <p:cTn id="14" dur="1000" fill="hold"/>
                                        <p:tgtEl>
                                          <p:spTgt spid="15363"/>
                                        </p:tgtEl>
                                        <p:attrNameLst>
                                          <p:attrName>ppt_h</p:attrName>
                                        </p:attrNameLst>
                                      </p:cBhvr>
                                      <p:tavLst>
                                        <p:tav tm="0">
                                          <p:val>
                                            <p:fltVal val="0"/>
                                          </p:val>
                                        </p:tav>
                                        <p:tav tm="100000">
                                          <p:val>
                                            <p:strVal val="#ppt_h"/>
                                          </p:val>
                                        </p:tav>
                                      </p:tavLst>
                                    </p:anim>
                                    <p:animEffect transition="in" filter="fade">
                                      <p:cBhvr>
                                        <p:cTn id="15" dur="1000"/>
                                        <p:tgtEl>
                                          <p:spTgt spid="1536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5362"/>
                                        </p:tgtEl>
                                        <p:attrNameLst>
                                          <p:attrName>style.visibility</p:attrName>
                                        </p:attrNameLst>
                                      </p:cBhvr>
                                      <p:to>
                                        <p:strVal val="visible"/>
                                      </p:to>
                                    </p:set>
                                    <p:anim calcmode="lin" valueType="num">
                                      <p:cBhvr>
                                        <p:cTn id="20" dur="1000" fill="hold"/>
                                        <p:tgtEl>
                                          <p:spTgt spid="15362"/>
                                        </p:tgtEl>
                                        <p:attrNameLst>
                                          <p:attrName>ppt_w</p:attrName>
                                        </p:attrNameLst>
                                      </p:cBhvr>
                                      <p:tavLst>
                                        <p:tav tm="0">
                                          <p:val>
                                            <p:fltVal val="0"/>
                                          </p:val>
                                        </p:tav>
                                        <p:tav tm="100000">
                                          <p:val>
                                            <p:strVal val="#ppt_w"/>
                                          </p:val>
                                        </p:tav>
                                      </p:tavLst>
                                    </p:anim>
                                    <p:anim calcmode="lin" valueType="num">
                                      <p:cBhvr>
                                        <p:cTn id="21" dur="1000" fill="hold"/>
                                        <p:tgtEl>
                                          <p:spTgt spid="15362"/>
                                        </p:tgtEl>
                                        <p:attrNameLst>
                                          <p:attrName>ppt_h</p:attrName>
                                        </p:attrNameLst>
                                      </p:cBhvr>
                                      <p:tavLst>
                                        <p:tav tm="0">
                                          <p:val>
                                            <p:fltVal val="0"/>
                                          </p:val>
                                        </p:tav>
                                        <p:tav tm="100000">
                                          <p:val>
                                            <p:strVal val="#ppt_h"/>
                                          </p:val>
                                        </p:tav>
                                      </p:tavLst>
                                    </p:anim>
                                    <p:animEffect transition="in" filter="fade">
                                      <p:cBhvr>
                                        <p:cTn id="22" dur="1000"/>
                                        <p:tgtEl>
                                          <p:spTgt spid="15362"/>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fltVal val="0"/>
                                          </p:val>
                                        </p:tav>
                                        <p:tav tm="100000">
                                          <p:val>
                                            <p:strVal val="#ppt_w"/>
                                          </p:val>
                                        </p:tav>
                                      </p:tavLst>
                                    </p:anim>
                                    <p:anim calcmode="lin" valueType="num">
                                      <p:cBhvr>
                                        <p:cTn id="28" dur="1000" fill="hold"/>
                                        <p:tgtEl>
                                          <p:spTgt spid="6"/>
                                        </p:tgtEl>
                                        <p:attrNameLst>
                                          <p:attrName>ppt_h</p:attrName>
                                        </p:attrNameLst>
                                      </p:cBhvr>
                                      <p:tavLst>
                                        <p:tav tm="0">
                                          <p:val>
                                            <p:fltVal val="0"/>
                                          </p:val>
                                        </p:tav>
                                        <p:tav tm="100000">
                                          <p:val>
                                            <p:strVal val="#ppt_h"/>
                                          </p:val>
                                        </p:tav>
                                      </p:tavLst>
                                    </p:anim>
                                    <p:animEffect transition="in" filter="fade">
                                      <p:cBhvr>
                                        <p:cTn id="29" dur="10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15365"/>
                                        </p:tgtEl>
                                        <p:attrNameLst>
                                          <p:attrName>style.visibility</p:attrName>
                                        </p:attrNameLst>
                                      </p:cBhvr>
                                      <p:to>
                                        <p:strVal val="visible"/>
                                      </p:to>
                                    </p:set>
                                    <p:anim calcmode="lin" valueType="num">
                                      <p:cBhvr>
                                        <p:cTn id="34" dur="1000" fill="hold"/>
                                        <p:tgtEl>
                                          <p:spTgt spid="15365"/>
                                        </p:tgtEl>
                                        <p:attrNameLst>
                                          <p:attrName>ppt_w</p:attrName>
                                        </p:attrNameLst>
                                      </p:cBhvr>
                                      <p:tavLst>
                                        <p:tav tm="0">
                                          <p:val>
                                            <p:fltVal val="0"/>
                                          </p:val>
                                        </p:tav>
                                        <p:tav tm="100000">
                                          <p:val>
                                            <p:strVal val="#ppt_w"/>
                                          </p:val>
                                        </p:tav>
                                      </p:tavLst>
                                    </p:anim>
                                    <p:anim calcmode="lin" valueType="num">
                                      <p:cBhvr>
                                        <p:cTn id="35" dur="1000" fill="hold"/>
                                        <p:tgtEl>
                                          <p:spTgt spid="15365"/>
                                        </p:tgtEl>
                                        <p:attrNameLst>
                                          <p:attrName>ppt_h</p:attrName>
                                        </p:attrNameLst>
                                      </p:cBhvr>
                                      <p:tavLst>
                                        <p:tav tm="0">
                                          <p:val>
                                            <p:fltVal val="0"/>
                                          </p:val>
                                        </p:tav>
                                        <p:tav tm="100000">
                                          <p:val>
                                            <p:strVal val="#ppt_h"/>
                                          </p:val>
                                        </p:tav>
                                      </p:tavLst>
                                    </p:anim>
                                    <p:animEffect transition="in" filter="fade">
                                      <p:cBhvr>
                                        <p:cTn id="36" dur="1000"/>
                                        <p:tgtEl>
                                          <p:spTgt spid="1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619672" y="620688"/>
            <a:ext cx="6205940" cy="999113"/>
          </a:xfrm>
          <a:prstGeom prst="rect">
            <a:avLst/>
          </a:prstGeom>
        </p:spPr>
        <p:txBody>
          <a:bodyPr vert="horz" lIns="121899" tIns="60949" rIns="121899" bIns="60949" rtlCol="0" anchor="ctr">
            <a:noAutofit/>
          </a:bodyPr>
          <a:lstStyle>
            <a:lvl1pPr algn="l" defTabSz="1218987" rtl="0" eaLnBrk="1" latinLnBrk="0" hangingPunct="1">
              <a:spcBef>
                <a:spcPct val="0"/>
              </a:spcBef>
              <a:buNone/>
              <a:defRPr sz="3600" kern="1200">
                <a:solidFill>
                  <a:schemeClr val="bg1"/>
                </a:solidFill>
                <a:latin typeface="+mj-lt"/>
                <a:ea typeface="+mj-ea"/>
                <a:cs typeface="+mj-cs"/>
              </a:defRPr>
            </a:lvl1pPr>
          </a:lstStyle>
          <a:p>
            <a:pPr algn="ctr"/>
            <a:r>
              <a:rPr lang="en-US" sz="8000" u="sng" dirty="0" smtClean="0">
                <a:solidFill>
                  <a:prstClr val="white"/>
                </a:solidFill>
                <a:latin typeface="Bodoni Poster" pitchFamily="18" charset="0"/>
              </a:rPr>
              <a:t>Radiation</a:t>
            </a:r>
            <a:endParaRPr lang="en-US" sz="8000" u="sng" dirty="0">
              <a:solidFill>
                <a:prstClr val="white"/>
              </a:solidFill>
              <a:latin typeface="Bodoni Poster" pitchFamily="18" charset="0"/>
            </a:endParaRPr>
          </a:p>
        </p:txBody>
      </p:sp>
      <p:sp>
        <p:nvSpPr>
          <p:cNvPr id="2" name="Rectangle 1"/>
          <p:cNvSpPr/>
          <p:nvPr/>
        </p:nvSpPr>
        <p:spPr>
          <a:xfrm>
            <a:off x="1539686" y="2276872"/>
            <a:ext cx="6192688" cy="1754326"/>
          </a:xfrm>
          <a:prstGeom prst="rect">
            <a:avLst/>
          </a:prstGeom>
        </p:spPr>
        <p:txBody>
          <a:bodyPr wrap="square">
            <a:spAutoFit/>
          </a:bodyPr>
          <a:lstStyle/>
          <a:p>
            <a:pPr algn="ctr"/>
            <a:r>
              <a:rPr lang="en-US" sz="3600" dirty="0" smtClean="0">
                <a:solidFill>
                  <a:schemeClr val="bg1"/>
                </a:solidFill>
              </a:rPr>
              <a:t>Eureka video clip:</a:t>
            </a:r>
            <a:endParaRPr lang="en-US" sz="3600" dirty="0" smtClean="0">
              <a:solidFill>
                <a:schemeClr val="bg1"/>
              </a:solidFill>
              <a:hlinkClick r:id="rId3"/>
            </a:endParaRPr>
          </a:p>
          <a:p>
            <a:pPr algn="ctr"/>
            <a:r>
              <a:rPr lang="en-US" sz="3600" dirty="0" smtClean="0">
                <a:hlinkClick r:id="rId3"/>
              </a:rPr>
              <a:t>http</a:t>
            </a:r>
            <a:r>
              <a:rPr lang="en-US" sz="3600" dirty="0">
                <a:hlinkClick r:id="rId3"/>
              </a:rPr>
              <a:t>://</a:t>
            </a:r>
            <a:r>
              <a:rPr lang="en-US" sz="3600" dirty="0" smtClean="0">
                <a:hlinkClick r:id="rId3"/>
              </a:rPr>
              <a:t>www.youtube.com/watch?v=2JZciWtK6vc</a:t>
            </a:r>
            <a:r>
              <a:rPr lang="en-US" sz="3600" dirty="0" smtClean="0"/>
              <a:t> </a:t>
            </a:r>
            <a:endParaRPr lang="en-US" sz="3600" dirty="0"/>
          </a:p>
        </p:txBody>
      </p:sp>
    </p:spTree>
    <p:extLst>
      <p:ext uri="{BB962C8B-B14F-4D97-AF65-F5344CB8AC3E}">
        <p14:creationId xmlns:p14="http://schemas.microsoft.com/office/powerpoint/2010/main" val="29567665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3648" y="2879642"/>
            <a:ext cx="6048672" cy="954107"/>
          </a:xfrm>
          <a:prstGeom prst="rect">
            <a:avLst/>
          </a:prstGeom>
        </p:spPr>
        <p:txBody>
          <a:bodyPr wrap="square">
            <a:spAutoFit/>
          </a:bodyPr>
          <a:lstStyle/>
          <a:p>
            <a:pPr algn="ctr"/>
            <a:r>
              <a:rPr lang="en-US" sz="2800" dirty="0">
                <a:hlinkClick r:id="rId3"/>
              </a:rPr>
              <a:t>http://www.pbslearningmedia.org/asset/lsps07_int_heattransfer</a:t>
            </a:r>
            <a:r>
              <a:rPr lang="en-US" sz="2800" dirty="0" smtClean="0">
                <a:hlinkClick r:id="rId3"/>
              </a:rPr>
              <a:t>/</a:t>
            </a:r>
            <a:r>
              <a:rPr lang="en-US" sz="2800" dirty="0" smtClean="0"/>
              <a:t> </a:t>
            </a:r>
            <a:endParaRPr lang="en-US" sz="2800" dirty="0"/>
          </a:p>
        </p:txBody>
      </p:sp>
      <p:sp>
        <p:nvSpPr>
          <p:cNvPr id="3" name="Rectangle 2"/>
          <p:cNvSpPr/>
          <p:nvPr/>
        </p:nvSpPr>
        <p:spPr>
          <a:xfrm>
            <a:off x="1403648" y="4337520"/>
            <a:ext cx="6096505" cy="1384995"/>
          </a:xfrm>
          <a:prstGeom prst="rect">
            <a:avLst/>
          </a:prstGeom>
        </p:spPr>
        <p:txBody>
          <a:bodyPr wrap="square">
            <a:spAutoFit/>
          </a:bodyPr>
          <a:lstStyle/>
          <a:p>
            <a:pPr algn="ctr"/>
            <a:r>
              <a:rPr lang="en-US" sz="2800" dirty="0">
                <a:hlinkClick r:id="rId4"/>
              </a:rPr>
              <a:t>https://</a:t>
            </a:r>
            <a:r>
              <a:rPr lang="en-US" sz="2800" dirty="0" smtClean="0">
                <a:hlinkClick r:id="rId4"/>
              </a:rPr>
              <a:t>www.e-education.psu.edu/egee102/node/2053</a:t>
            </a:r>
            <a:r>
              <a:rPr lang="en-US" sz="2800" dirty="0" smtClean="0"/>
              <a:t> </a:t>
            </a:r>
            <a:r>
              <a:rPr lang="en-US" sz="2800" dirty="0" smtClean="0">
                <a:solidFill>
                  <a:schemeClr val="bg1">
                    <a:lumMod val="95000"/>
                  </a:schemeClr>
                </a:solidFill>
              </a:rPr>
              <a:t>Scroll down for animations</a:t>
            </a:r>
            <a:endParaRPr lang="en-US" sz="2800" dirty="0">
              <a:solidFill>
                <a:schemeClr val="bg1">
                  <a:lumMod val="95000"/>
                </a:schemeClr>
              </a:solidFill>
            </a:endParaRPr>
          </a:p>
        </p:txBody>
      </p:sp>
      <p:sp>
        <p:nvSpPr>
          <p:cNvPr id="5" name="Title 1"/>
          <p:cNvSpPr txBox="1">
            <a:spLocks/>
          </p:cNvSpPr>
          <p:nvPr/>
        </p:nvSpPr>
        <p:spPr>
          <a:xfrm>
            <a:off x="481375" y="548680"/>
            <a:ext cx="8229600" cy="1879712"/>
          </a:xfrm>
          <a:prstGeom prst="rect">
            <a:avLst/>
          </a:prstGeom>
        </p:spPr>
        <p:txBody>
          <a:bodyPr/>
          <a:lstStyle>
            <a:lvl1pPr algn="l" defTabSz="1218987" rtl="0" eaLnBrk="1" latinLnBrk="0" hangingPunct="1">
              <a:spcBef>
                <a:spcPct val="0"/>
              </a:spcBef>
              <a:buNone/>
              <a:defRPr sz="3600" kern="1200">
                <a:solidFill>
                  <a:schemeClr val="bg1"/>
                </a:solidFill>
                <a:latin typeface="+mj-lt"/>
                <a:ea typeface="+mj-ea"/>
                <a:cs typeface="+mj-cs"/>
              </a:defRPr>
            </a:lvl1pPr>
          </a:lstStyle>
          <a:p>
            <a:pPr algn="ctr"/>
            <a:r>
              <a:rPr lang="en-US" sz="5400" u="sng" dirty="0" smtClean="0">
                <a:latin typeface="Bodoni Poster" pitchFamily="18" charset="0"/>
              </a:rPr>
              <a:t>Animations of Heat Transfer</a:t>
            </a:r>
            <a:endParaRPr lang="en-US" sz="5400" u="sng" dirty="0">
              <a:latin typeface="Bodoni Poster" pitchFamily="18" charset="0"/>
            </a:endParaRPr>
          </a:p>
        </p:txBody>
      </p:sp>
    </p:spTree>
    <p:extLst>
      <p:ext uri="{BB962C8B-B14F-4D97-AF65-F5344CB8AC3E}">
        <p14:creationId xmlns:p14="http://schemas.microsoft.com/office/powerpoint/2010/main" val="320110548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13663"/>
            <a:ext cx="8712968" cy="1287145"/>
          </a:xfrm>
        </p:spPr>
        <p:txBody>
          <a:bodyPr/>
          <a:lstStyle/>
          <a:p>
            <a:pPr algn="ctr"/>
            <a:r>
              <a:rPr lang="en-US" sz="4200" dirty="0" smtClean="0"/>
              <a:t>Look at the examples of Heat Transfer </a:t>
            </a:r>
            <a:br>
              <a:rPr lang="en-US" sz="4200" dirty="0" smtClean="0"/>
            </a:br>
            <a:r>
              <a:rPr lang="en-US" sz="4200" dirty="0" smtClean="0"/>
              <a:t>in the Image below</a:t>
            </a:r>
            <a:endParaRPr lang="en-US" sz="4200" dirty="0"/>
          </a:p>
        </p:txBody>
      </p:sp>
      <p:pic>
        <p:nvPicPr>
          <p:cNvPr id="4" name="Picture 3" descr="http://www.spectrose.com/wp-content/uploads/2012/12/heat-transfer-mod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2276872"/>
            <a:ext cx="5832648" cy="4001197"/>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090199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13663"/>
            <a:ext cx="8712968" cy="1287145"/>
          </a:xfrm>
        </p:spPr>
        <p:txBody>
          <a:bodyPr/>
          <a:lstStyle/>
          <a:p>
            <a:pPr algn="ctr"/>
            <a:r>
              <a:rPr lang="en-US" sz="4200" dirty="0" smtClean="0"/>
              <a:t>Look at the examples of Heat Transfer </a:t>
            </a:r>
            <a:br>
              <a:rPr lang="en-US" sz="4200" dirty="0" smtClean="0"/>
            </a:br>
            <a:r>
              <a:rPr lang="en-US" sz="4200" dirty="0" smtClean="0"/>
              <a:t>in the Image below</a:t>
            </a:r>
            <a:endParaRPr lang="en-US" sz="4200" dirty="0"/>
          </a:p>
        </p:txBody>
      </p:sp>
      <p:pic>
        <p:nvPicPr>
          <p:cNvPr id="5" name="Picture 2" descr="http://beyondpenguins.ehe.osu.edu/files/2011/07/web_heat_transf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2002937"/>
            <a:ext cx="5832648" cy="4374486"/>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13538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556792"/>
            <a:ext cx="3672408" cy="3519393"/>
          </a:xfrm>
        </p:spPr>
        <p:txBody>
          <a:bodyPr/>
          <a:lstStyle/>
          <a:p>
            <a:pPr algn="ctr"/>
            <a:r>
              <a:rPr lang="en-US" sz="4800" dirty="0" smtClean="0"/>
              <a:t>Use the Types of Heat Transfer Foldable to take notes</a:t>
            </a:r>
            <a:endParaRPr lang="en-US" sz="4800" dirty="0"/>
          </a:p>
        </p:txBody>
      </p:sp>
      <p:graphicFrame>
        <p:nvGraphicFramePr>
          <p:cNvPr id="3" name="Object 2"/>
          <p:cNvGraphicFramePr>
            <a:graphicFrameLocks noChangeAspect="1"/>
          </p:cNvGraphicFramePr>
          <p:nvPr>
            <p:extLst>
              <p:ext uri="{D42A27DB-BD31-4B8C-83A1-F6EECF244321}">
                <p14:modId xmlns:p14="http://schemas.microsoft.com/office/powerpoint/2010/main" val="3574108506"/>
              </p:ext>
            </p:extLst>
          </p:nvPr>
        </p:nvGraphicFramePr>
        <p:xfrm>
          <a:off x="4355976" y="764704"/>
          <a:ext cx="4104456" cy="5311649"/>
        </p:xfrm>
        <a:graphic>
          <a:graphicData uri="http://schemas.openxmlformats.org/presentationml/2006/ole">
            <mc:AlternateContent xmlns:mc="http://schemas.openxmlformats.org/markup-compatibility/2006">
              <mc:Choice xmlns:v="urn:schemas-microsoft-com:vml" Requires="v">
                <p:oleObj spid="_x0000_s1060" name="Acrobat Document" r:id="rId4" imgW="3886132" imgH="5029200" progId="AcroExch.Document.11">
                  <p:embed/>
                </p:oleObj>
              </mc:Choice>
              <mc:Fallback>
                <p:oleObj name="Acrobat Document" r:id="rId4" imgW="3886132" imgH="5029200" progId="AcroExch.Document.11">
                  <p:embed/>
                  <p:pic>
                    <p:nvPicPr>
                      <p:cNvPr id="0" name=""/>
                      <p:cNvPicPr/>
                      <p:nvPr/>
                    </p:nvPicPr>
                    <p:blipFill>
                      <a:blip r:embed="rId5"/>
                      <a:stretch>
                        <a:fillRect/>
                      </a:stretch>
                    </p:blipFill>
                    <p:spPr>
                      <a:xfrm>
                        <a:off x="4355976" y="764704"/>
                        <a:ext cx="4104456" cy="5311649"/>
                      </a:xfrm>
                      <a:prstGeom prst="rect">
                        <a:avLst/>
                      </a:prstGeom>
                    </p:spPr>
                  </p:pic>
                </p:oleObj>
              </mc:Fallback>
            </mc:AlternateContent>
          </a:graphicData>
        </a:graphic>
      </p:graphicFrame>
    </p:spTree>
    <p:extLst>
      <p:ext uri="{BB962C8B-B14F-4D97-AF65-F5344CB8AC3E}">
        <p14:creationId xmlns:p14="http://schemas.microsoft.com/office/powerpoint/2010/main" val="184871195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1640" y="3013502"/>
            <a:ext cx="6408712" cy="1323439"/>
          </a:xfrm>
          <a:prstGeom prst="rect">
            <a:avLst/>
          </a:prstGeom>
        </p:spPr>
        <p:txBody>
          <a:bodyPr wrap="square">
            <a:spAutoFit/>
          </a:bodyPr>
          <a:lstStyle/>
          <a:p>
            <a:pPr algn="ctr"/>
            <a:r>
              <a:rPr lang="en-US" sz="4000" dirty="0">
                <a:hlinkClick r:id="rId3"/>
              </a:rPr>
              <a:t>http://</a:t>
            </a:r>
            <a:r>
              <a:rPr lang="en-US" sz="4000" dirty="0" smtClean="0">
                <a:hlinkClick r:id="rId3"/>
              </a:rPr>
              <a:t>www.youtube.com/watch?v=wr8Z4SCETPs</a:t>
            </a:r>
            <a:r>
              <a:rPr lang="en-US" sz="4000" dirty="0" smtClean="0"/>
              <a:t> </a:t>
            </a:r>
            <a:endParaRPr lang="en-US" sz="4000" dirty="0"/>
          </a:p>
        </p:txBody>
      </p:sp>
      <p:sp>
        <p:nvSpPr>
          <p:cNvPr id="3" name="Title 1"/>
          <p:cNvSpPr txBox="1">
            <a:spLocks/>
          </p:cNvSpPr>
          <p:nvPr/>
        </p:nvSpPr>
        <p:spPr>
          <a:xfrm>
            <a:off x="481375" y="1412776"/>
            <a:ext cx="8229600" cy="1080120"/>
          </a:xfrm>
          <a:prstGeom prst="rect">
            <a:avLst/>
          </a:prstGeom>
        </p:spPr>
        <p:txBody>
          <a:bodyPr/>
          <a:lstStyle>
            <a:lvl1pPr algn="l" defTabSz="1218987" rtl="0" eaLnBrk="1" latinLnBrk="0" hangingPunct="1">
              <a:spcBef>
                <a:spcPct val="0"/>
              </a:spcBef>
              <a:buNone/>
              <a:defRPr sz="3600" kern="1200">
                <a:solidFill>
                  <a:schemeClr val="bg1"/>
                </a:solidFill>
                <a:latin typeface="+mj-lt"/>
                <a:ea typeface="+mj-ea"/>
                <a:cs typeface="+mj-cs"/>
              </a:defRPr>
            </a:lvl1pPr>
          </a:lstStyle>
          <a:p>
            <a:pPr algn="ctr"/>
            <a:r>
              <a:rPr lang="en-US" sz="5400" u="sng" dirty="0" smtClean="0">
                <a:latin typeface="Bodoni Poster" pitchFamily="18" charset="0"/>
              </a:rPr>
              <a:t>Heat Transfer Song</a:t>
            </a:r>
            <a:endParaRPr lang="en-US" sz="5400" u="sng" dirty="0">
              <a:latin typeface="Bodoni Poster" pitchFamily="18" charset="0"/>
            </a:endParaRPr>
          </a:p>
        </p:txBody>
      </p:sp>
    </p:spTree>
    <p:extLst>
      <p:ext uri="{BB962C8B-B14F-4D97-AF65-F5344CB8AC3E}">
        <p14:creationId xmlns:p14="http://schemas.microsoft.com/office/powerpoint/2010/main" val="312122478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080" y="692696"/>
            <a:ext cx="8229600" cy="1584176"/>
          </a:xfrm>
        </p:spPr>
        <p:txBody>
          <a:bodyPr/>
          <a:lstStyle/>
          <a:p>
            <a:pPr algn="ctr"/>
            <a:r>
              <a:rPr lang="en-US" dirty="0" smtClean="0"/>
              <a:t>Look at the three images below. Identify which is an example of conduction, convection, and radiation.</a:t>
            </a:r>
            <a:endParaRPr lang="en-US" dirty="0"/>
          </a:p>
        </p:txBody>
      </p:sp>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593440" y="2708920"/>
            <a:ext cx="7920880" cy="2664296"/>
          </a:xfrm>
          <a:prstGeom prst="rect">
            <a:avLst/>
          </a:prstGeom>
          <a:noFill/>
          <a:ln>
            <a:solidFill>
              <a:srgbClr val="000000"/>
            </a:solidFill>
          </a:ln>
        </p:spPr>
      </p:pic>
      <p:sp>
        <p:nvSpPr>
          <p:cNvPr id="4" name="TextBox 3"/>
          <p:cNvSpPr txBox="1"/>
          <p:nvPr/>
        </p:nvSpPr>
        <p:spPr>
          <a:xfrm>
            <a:off x="1475656" y="5517232"/>
            <a:ext cx="936104" cy="923330"/>
          </a:xfrm>
          <a:prstGeom prst="rect">
            <a:avLst/>
          </a:prstGeom>
          <a:noFill/>
        </p:spPr>
        <p:txBody>
          <a:bodyPr wrap="square" rtlCol="0">
            <a:spAutoFit/>
          </a:bodyPr>
          <a:lstStyle/>
          <a:p>
            <a:pPr algn="ctr"/>
            <a:r>
              <a:rPr lang="en-US" sz="5400" b="1" dirty="0" smtClean="0">
                <a:solidFill>
                  <a:prstClr val="white"/>
                </a:solidFill>
              </a:rPr>
              <a:t>A.</a:t>
            </a:r>
            <a:endParaRPr lang="en-US" sz="5400" b="1" dirty="0">
              <a:solidFill>
                <a:prstClr val="white"/>
              </a:solidFill>
            </a:endParaRPr>
          </a:p>
        </p:txBody>
      </p:sp>
      <p:sp>
        <p:nvSpPr>
          <p:cNvPr id="5" name="TextBox 4"/>
          <p:cNvSpPr txBox="1"/>
          <p:nvPr/>
        </p:nvSpPr>
        <p:spPr>
          <a:xfrm>
            <a:off x="4085828" y="5503980"/>
            <a:ext cx="936104" cy="923330"/>
          </a:xfrm>
          <a:prstGeom prst="rect">
            <a:avLst/>
          </a:prstGeom>
          <a:noFill/>
        </p:spPr>
        <p:txBody>
          <a:bodyPr wrap="square" rtlCol="0">
            <a:spAutoFit/>
          </a:bodyPr>
          <a:lstStyle/>
          <a:p>
            <a:pPr algn="ctr"/>
            <a:r>
              <a:rPr lang="en-US" sz="5400" b="1" dirty="0">
                <a:solidFill>
                  <a:prstClr val="white"/>
                </a:solidFill>
              </a:rPr>
              <a:t>B</a:t>
            </a:r>
            <a:r>
              <a:rPr lang="en-US" sz="5400" b="1" dirty="0" smtClean="0">
                <a:solidFill>
                  <a:prstClr val="white"/>
                </a:solidFill>
              </a:rPr>
              <a:t>.</a:t>
            </a:r>
            <a:endParaRPr lang="en-US" sz="5400" b="1" dirty="0">
              <a:solidFill>
                <a:prstClr val="white"/>
              </a:solidFill>
            </a:endParaRPr>
          </a:p>
        </p:txBody>
      </p:sp>
      <p:sp>
        <p:nvSpPr>
          <p:cNvPr id="6" name="TextBox 5"/>
          <p:cNvSpPr txBox="1"/>
          <p:nvPr/>
        </p:nvSpPr>
        <p:spPr>
          <a:xfrm>
            <a:off x="6804248" y="5505265"/>
            <a:ext cx="936104" cy="923330"/>
          </a:xfrm>
          <a:prstGeom prst="rect">
            <a:avLst/>
          </a:prstGeom>
          <a:noFill/>
        </p:spPr>
        <p:txBody>
          <a:bodyPr wrap="square" rtlCol="0">
            <a:spAutoFit/>
          </a:bodyPr>
          <a:lstStyle/>
          <a:p>
            <a:pPr algn="ctr"/>
            <a:r>
              <a:rPr lang="en-US" sz="5400" b="1" dirty="0" smtClean="0">
                <a:solidFill>
                  <a:prstClr val="white"/>
                </a:solidFill>
              </a:rPr>
              <a:t>C.</a:t>
            </a:r>
            <a:endParaRPr lang="en-US" sz="5400" b="1" dirty="0">
              <a:solidFill>
                <a:prstClr val="white"/>
              </a:solidFill>
            </a:endParaRPr>
          </a:p>
        </p:txBody>
      </p:sp>
    </p:spTree>
    <p:extLst>
      <p:ext uri="{BB962C8B-B14F-4D97-AF65-F5344CB8AC3E}">
        <p14:creationId xmlns:p14="http://schemas.microsoft.com/office/powerpoint/2010/main" val="265401422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080" y="692696"/>
            <a:ext cx="8229600" cy="1584176"/>
          </a:xfrm>
        </p:spPr>
        <p:txBody>
          <a:bodyPr/>
          <a:lstStyle/>
          <a:p>
            <a:pPr algn="ctr"/>
            <a:r>
              <a:rPr lang="en-US" dirty="0" smtClean="0"/>
              <a:t>Look at the three images below. Identify which is an example of conduction, convection, and radiation.</a:t>
            </a:r>
            <a:endParaRPr lang="en-US" dirty="0"/>
          </a:p>
        </p:txBody>
      </p:sp>
      <p:pic>
        <p:nvPicPr>
          <p:cNvPr id="7" name="Picture 6" descr="http://www.drenergysaver.com/images/insulation/how-insulation-works.gif"/>
          <p:cNvPicPr/>
          <p:nvPr/>
        </p:nvPicPr>
        <p:blipFill>
          <a:blip r:embed="rId3">
            <a:extLst>
              <a:ext uri="{28A0092B-C50C-407E-A947-70E740481C1C}">
                <a14:useLocalDpi xmlns:a14="http://schemas.microsoft.com/office/drawing/2010/main" val="0"/>
              </a:ext>
            </a:extLst>
          </a:blip>
          <a:srcRect/>
          <a:stretch>
            <a:fillRect/>
          </a:stretch>
        </p:blipFill>
        <p:spPr bwMode="auto">
          <a:xfrm>
            <a:off x="683568" y="2564905"/>
            <a:ext cx="7704856" cy="3032944"/>
          </a:xfrm>
          <a:prstGeom prst="rect">
            <a:avLst/>
          </a:prstGeom>
          <a:noFill/>
          <a:ln>
            <a:solidFill>
              <a:srgbClr val="000000"/>
            </a:solidFill>
          </a:ln>
        </p:spPr>
      </p:pic>
    </p:spTree>
    <p:extLst>
      <p:ext uri="{BB962C8B-B14F-4D97-AF65-F5344CB8AC3E}">
        <p14:creationId xmlns:p14="http://schemas.microsoft.com/office/powerpoint/2010/main" val="209661655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51520" y="332656"/>
            <a:ext cx="8640960" cy="1656184"/>
          </a:xfrm>
          <a:prstGeom prst="rect">
            <a:avLst/>
          </a:prstGeom>
        </p:spPr>
        <p:txBody>
          <a:bodyPr vert="horz" lIns="121899" tIns="60949" rIns="121899" bIns="60949" rtlCol="0" anchor="ctr">
            <a:noAutofit/>
          </a:bodyPr>
          <a:lstStyle>
            <a:lvl1pPr algn="l" defTabSz="1218987" rtl="0" eaLnBrk="1" latinLnBrk="0" hangingPunct="1">
              <a:spcBef>
                <a:spcPct val="0"/>
              </a:spcBef>
              <a:buNone/>
              <a:defRPr sz="3600" kern="1200">
                <a:solidFill>
                  <a:schemeClr val="bg1"/>
                </a:solidFill>
                <a:latin typeface="+mj-lt"/>
                <a:ea typeface="+mj-ea"/>
                <a:cs typeface="+mj-cs"/>
              </a:defRPr>
            </a:lvl1pPr>
          </a:lstStyle>
          <a:p>
            <a:pPr algn="ctr"/>
            <a:r>
              <a:rPr lang="en-US" sz="5400" u="sng" dirty="0" smtClean="0">
                <a:solidFill>
                  <a:prstClr val="white"/>
                </a:solidFill>
                <a:latin typeface="Bodoni Poster" pitchFamily="18" charset="0"/>
              </a:rPr>
              <a:t>Heat Transfer Summarizer</a:t>
            </a:r>
            <a:endParaRPr lang="en-US" sz="5400" u="sng" dirty="0">
              <a:solidFill>
                <a:prstClr val="white"/>
              </a:solidFill>
              <a:latin typeface="Bodoni Poster"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2276872"/>
            <a:ext cx="6621884" cy="39987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684651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51520" y="404664"/>
            <a:ext cx="8640960" cy="1728192"/>
          </a:xfrm>
          <a:prstGeom prst="rect">
            <a:avLst/>
          </a:prstGeom>
        </p:spPr>
        <p:txBody>
          <a:bodyPr vert="horz" lIns="121899" tIns="60949" rIns="121899" bIns="60949" rtlCol="0" anchor="ctr">
            <a:noAutofit/>
          </a:bodyPr>
          <a:lstStyle>
            <a:lvl1pPr algn="l" defTabSz="1218987" rtl="0" eaLnBrk="1" latinLnBrk="0" hangingPunct="1">
              <a:spcBef>
                <a:spcPct val="0"/>
              </a:spcBef>
              <a:buNone/>
              <a:defRPr sz="3600" kern="1200">
                <a:solidFill>
                  <a:schemeClr val="bg1"/>
                </a:solidFill>
                <a:latin typeface="+mj-lt"/>
                <a:ea typeface="+mj-ea"/>
                <a:cs typeface="+mj-cs"/>
              </a:defRPr>
            </a:lvl1pPr>
          </a:lstStyle>
          <a:p>
            <a:pPr algn="ctr"/>
            <a:r>
              <a:rPr lang="en-US" sz="4800" u="sng" dirty="0" smtClean="0">
                <a:solidFill>
                  <a:prstClr val="white"/>
                </a:solidFill>
                <a:latin typeface="Bodoni Poster" pitchFamily="18" charset="0"/>
              </a:rPr>
              <a:t>Heat Transfer Differentiation</a:t>
            </a:r>
          </a:p>
          <a:p>
            <a:pPr algn="ctr"/>
            <a:r>
              <a:rPr lang="en-US" sz="2400" dirty="0" smtClean="0">
                <a:solidFill>
                  <a:prstClr val="white"/>
                </a:solidFill>
                <a:latin typeface="Bodoni Poster" pitchFamily="18" charset="0"/>
              </a:rPr>
              <a:t>[based on summarizer]</a:t>
            </a:r>
            <a:endParaRPr lang="en-US" sz="2400" dirty="0">
              <a:solidFill>
                <a:prstClr val="white"/>
              </a:solidFill>
              <a:latin typeface="Bodoni Poster" pitchFamily="18"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307012856"/>
              </p:ext>
            </p:extLst>
          </p:nvPr>
        </p:nvGraphicFramePr>
        <p:xfrm>
          <a:off x="899592" y="2420888"/>
          <a:ext cx="3167236" cy="4098776"/>
        </p:xfrm>
        <a:graphic>
          <a:graphicData uri="http://schemas.openxmlformats.org/presentationml/2006/ole">
            <mc:AlternateContent xmlns:mc="http://schemas.openxmlformats.org/markup-compatibility/2006">
              <mc:Choice xmlns:v="urn:schemas-microsoft-com:vml" Requires="v">
                <p:oleObj spid="_x0000_s3120" name="Acrobat Document" r:id="rId4" imgW="3886132" imgH="5029200" progId="AcroExch.Document.11">
                  <p:embed/>
                </p:oleObj>
              </mc:Choice>
              <mc:Fallback>
                <p:oleObj name="Acrobat Document" r:id="rId4" imgW="3886132" imgH="5029200" progId="AcroExch.Document.11">
                  <p:embed/>
                  <p:pic>
                    <p:nvPicPr>
                      <p:cNvPr id="0" name=""/>
                      <p:cNvPicPr/>
                      <p:nvPr/>
                    </p:nvPicPr>
                    <p:blipFill>
                      <a:blip r:embed="rId5"/>
                      <a:stretch>
                        <a:fillRect/>
                      </a:stretch>
                    </p:blipFill>
                    <p:spPr>
                      <a:xfrm>
                        <a:off x="899592" y="2420888"/>
                        <a:ext cx="3167236" cy="4098776"/>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036916194"/>
              </p:ext>
            </p:extLst>
          </p:nvPr>
        </p:nvGraphicFramePr>
        <p:xfrm>
          <a:off x="5148064" y="2420888"/>
          <a:ext cx="3168352" cy="4100221"/>
        </p:xfrm>
        <a:graphic>
          <a:graphicData uri="http://schemas.openxmlformats.org/presentationml/2006/ole">
            <mc:AlternateContent xmlns:mc="http://schemas.openxmlformats.org/markup-compatibility/2006">
              <mc:Choice xmlns:v="urn:schemas-microsoft-com:vml" Requires="v">
                <p:oleObj spid="_x0000_s3121" name="Acrobat Document" r:id="rId6" imgW="3886132" imgH="5029200" progId="AcroExch.Document.11">
                  <p:embed/>
                </p:oleObj>
              </mc:Choice>
              <mc:Fallback>
                <p:oleObj name="Acrobat Document" r:id="rId6" imgW="3886132" imgH="5029200" progId="AcroExch.Document.11">
                  <p:embed/>
                  <p:pic>
                    <p:nvPicPr>
                      <p:cNvPr id="0" name=""/>
                      <p:cNvPicPr/>
                      <p:nvPr/>
                    </p:nvPicPr>
                    <p:blipFill>
                      <a:blip r:embed="rId7"/>
                      <a:stretch>
                        <a:fillRect/>
                      </a:stretch>
                    </p:blipFill>
                    <p:spPr>
                      <a:xfrm>
                        <a:off x="5148064" y="2420888"/>
                        <a:ext cx="3168352" cy="4100221"/>
                      </a:xfrm>
                      <a:prstGeom prst="rect">
                        <a:avLst/>
                      </a:prstGeom>
                    </p:spPr>
                  </p:pic>
                </p:oleObj>
              </mc:Fallback>
            </mc:AlternateContent>
          </a:graphicData>
        </a:graphic>
      </p:graphicFrame>
    </p:spTree>
    <p:extLst>
      <p:ext uri="{BB962C8B-B14F-4D97-AF65-F5344CB8AC3E}">
        <p14:creationId xmlns:p14="http://schemas.microsoft.com/office/powerpoint/2010/main" val="284694920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9"/>
            <a:ext cx="8229600" cy="1224136"/>
          </a:xfrm>
        </p:spPr>
        <p:txBody>
          <a:bodyPr>
            <a:noAutofit/>
          </a:bodyPr>
          <a:lstStyle/>
          <a:p>
            <a:pPr algn="ctr"/>
            <a:r>
              <a:rPr lang="en-US" sz="4000" u="sng" dirty="0" smtClean="0">
                <a:latin typeface="Bodoni Poster" pitchFamily="18" charset="0"/>
              </a:rPr>
              <a:t>Reviewing Heat </a:t>
            </a:r>
            <a:br>
              <a:rPr lang="en-US" sz="4000" u="sng" dirty="0" smtClean="0">
                <a:latin typeface="Bodoni Poster" pitchFamily="18" charset="0"/>
              </a:rPr>
            </a:br>
            <a:r>
              <a:rPr lang="en-US" sz="4000" u="sng" dirty="0" smtClean="0">
                <a:latin typeface="Bodoni Poster" pitchFamily="18" charset="0"/>
              </a:rPr>
              <a:t>(Thermal) Energy</a:t>
            </a:r>
            <a:endParaRPr lang="en-US" sz="4000" u="sng" dirty="0">
              <a:latin typeface="Bodoni Poster" pitchFamily="18" charset="0"/>
            </a:endParaRPr>
          </a:p>
        </p:txBody>
      </p:sp>
      <p:sp>
        <p:nvSpPr>
          <p:cNvPr id="4" name="Content Placeholder 3"/>
          <p:cNvSpPr>
            <a:spLocks noGrp="1"/>
          </p:cNvSpPr>
          <p:nvPr>
            <p:ph idx="1"/>
          </p:nvPr>
        </p:nvSpPr>
        <p:spPr>
          <a:xfrm>
            <a:off x="493204" y="1628800"/>
            <a:ext cx="8229600" cy="4104456"/>
          </a:xfrm>
        </p:spPr>
        <p:txBody>
          <a:bodyPr/>
          <a:lstStyle/>
          <a:p>
            <a:r>
              <a:rPr lang="en-US" dirty="0" smtClean="0"/>
              <a:t>Heat (thermal) energy is created by </a:t>
            </a:r>
            <a:r>
              <a:rPr lang="en-US" dirty="0"/>
              <a:t>the movement of particles (atoms) that produces heat</a:t>
            </a:r>
            <a:r>
              <a:rPr lang="en-US" dirty="0" smtClean="0"/>
              <a:t>.</a:t>
            </a:r>
          </a:p>
          <a:p>
            <a:r>
              <a:rPr lang="en-US" dirty="0"/>
              <a:t>Heat (thermal) energy increases as temperature </a:t>
            </a:r>
            <a:r>
              <a:rPr lang="en-US" dirty="0" smtClean="0"/>
              <a:t>increases because as temperature increases, atoms move faster (have more kinetic energy)</a:t>
            </a:r>
            <a:endParaRPr lang="en-US" dirty="0"/>
          </a:p>
        </p:txBody>
      </p:sp>
      <p:sp>
        <p:nvSpPr>
          <p:cNvPr id="5" name="Rectangle 4"/>
          <p:cNvSpPr/>
          <p:nvPr/>
        </p:nvSpPr>
        <p:spPr>
          <a:xfrm>
            <a:off x="611560" y="5733256"/>
            <a:ext cx="7992888" cy="830997"/>
          </a:xfrm>
          <a:prstGeom prst="rect">
            <a:avLst/>
          </a:prstGeom>
        </p:spPr>
        <p:txBody>
          <a:bodyPr wrap="square">
            <a:spAutoFit/>
          </a:bodyPr>
          <a:lstStyle/>
          <a:p>
            <a:r>
              <a:rPr lang="en-US" dirty="0">
                <a:hlinkClick r:id="rId3"/>
              </a:rPr>
              <a:t>http://</a:t>
            </a:r>
            <a:r>
              <a:rPr lang="en-US" dirty="0" smtClean="0">
                <a:hlinkClick r:id="rId3"/>
              </a:rPr>
              <a:t>www.middleschoolchemistry.com/multimedia/chapter1/lesson2#heating_and_cooling</a:t>
            </a:r>
            <a:r>
              <a:rPr lang="en-US" dirty="0" smtClean="0"/>
              <a:t> </a:t>
            </a:r>
            <a:endParaRPr lang="en-US" dirty="0"/>
          </a:p>
        </p:txBody>
      </p:sp>
    </p:spTree>
    <p:extLst>
      <p:ext uri="{BB962C8B-B14F-4D97-AF65-F5344CB8AC3E}">
        <p14:creationId xmlns:p14="http://schemas.microsoft.com/office/powerpoint/2010/main" val="10910069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500"/>
                            </p:stCondLst>
                            <p:childTnLst>
                              <p:par>
                                <p:cTn id="11" presetID="53" presetClass="entr" presetSubtype="16" fill="hold" grpId="0" nodeType="afterEffect">
                                  <p:stCondLst>
                                    <p:cond delay="100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5" dur="10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 calcmode="lin" valueType="num">
                                      <p:cBhvr>
                                        <p:cTn id="20"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2" dur="1000"/>
                                        <p:tgtEl>
                                          <p:spTgt spid="4">
                                            <p:txEl>
                                              <p:pRg st="1" end="1"/>
                                            </p:txEl>
                                          </p:spTgt>
                                        </p:tgtEl>
                                      </p:cBhvr>
                                    </p:animEffect>
                                  </p:childTnLst>
                                </p:cTn>
                              </p:par>
                            </p:childTnLst>
                          </p:cTn>
                        </p:par>
                        <p:par>
                          <p:cTn id="23" fill="hold">
                            <p:stCondLst>
                              <p:cond delay="1000"/>
                            </p:stCondLst>
                            <p:childTnLst>
                              <p:par>
                                <p:cTn id="24" presetID="53" presetClass="entr" presetSubtype="16" fill="hold" grpId="0" nodeType="afterEffect">
                                  <p:stCondLst>
                                    <p:cond delay="3000"/>
                                  </p:stCondLst>
                                  <p:childTnLst>
                                    <p:set>
                                      <p:cBhvr>
                                        <p:cTn id="25" dur="1" fill="hold">
                                          <p:stCondLst>
                                            <p:cond delay="0"/>
                                          </p:stCondLst>
                                        </p:cTn>
                                        <p:tgtEl>
                                          <p:spTgt spid="5"/>
                                        </p:tgtEl>
                                        <p:attrNameLst>
                                          <p:attrName>style.visibility</p:attrName>
                                        </p:attrNameLst>
                                      </p:cBhvr>
                                      <p:to>
                                        <p:strVal val="visible"/>
                                      </p:to>
                                    </p:set>
                                    <p:anim calcmode="lin" valueType="num">
                                      <p:cBhvr>
                                        <p:cTn id="26" dur="1000" fill="hold"/>
                                        <p:tgtEl>
                                          <p:spTgt spid="5"/>
                                        </p:tgtEl>
                                        <p:attrNameLst>
                                          <p:attrName>ppt_w</p:attrName>
                                        </p:attrNameLst>
                                      </p:cBhvr>
                                      <p:tavLst>
                                        <p:tav tm="0">
                                          <p:val>
                                            <p:fltVal val="0"/>
                                          </p:val>
                                        </p:tav>
                                        <p:tav tm="100000">
                                          <p:val>
                                            <p:strVal val="#ppt_w"/>
                                          </p:val>
                                        </p:tav>
                                      </p:tavLst>
                                    </p:anim>
                                    <p:anim calcmode="lin" valueType="num">
                                      <p:cBhvr>
                                        <p:cTn id="27" dur="1000" fill="hold"/>
                                        <p:tgtEl>
                                          <p:spTgt spid="5"/>
                                        </p:tgtEl>
                                        <p:attrNameLst>
                                          <p:attrName>ppt_h</p:attrName>
                                        </p:attrNameLst>
                                      </p:cBhvr>
                                      <p:tavLst>
                                        <p:tav tm="0">
                                          <p:val>
                                            <p:fltVal val="0"/>
                                          </p:val>
                                        </p:tav>
                                        <p:tav tm="100000">
                                          <p:val>
                                            <p:strVal val="#ppt_h"/>
                                          </p:val>
                                        </p:tav>
                                      </p:tavLst>
                                    </p:anim>
                                    <p:animEffect transition="in" filter="fade">
                                      <p:cBhvr>
                                        <p:cTn id="2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368151"/>
          </a:xfrm>
        </p:spPr>
        <p:txBody>
          <a:bodyPr>
            <a:noAutofit/>
          </a:bodyPr>
          <a:lstStyle/>
          <a:p>
            <a:pPr algn="ctr"/>
            <a:r>
              <a:rPr lang="en-US" sz="4000" u="sng" dirty="0" smtClean="0">
                <a:latin typeface="Bodoni Poster" pitchFamily="18" charset="0"/>
              </a:rPr>
              <a:t>Transfer of Heat </a:t>
            </a:r>
            <a:br>
              <a:rPr lang="en-US" sz="4000" u="sng" dirty="0" smtClean="0">
                <a:latin typeface="Bodoni Poster" pitchFamily="18" charset="0"/>
              </a:rPr>
            </a:br>
            <a:r>
              <a:rPr lang="en-US" sz="4000" u="sng" dirty="0" smtClean="0">
                <a:latin typeface="Bodoni Poster" pitchFamily="18" charset="0"/>
              </a:rPr>
              <a:t>(Thermal) Energy</a:t>
            </a:r>
            <a:endParaRPr lang="en-US" sz="4000" u="sng" dirty="0">
              <a:latin typeface="Bodoni Poster" pitchFamily="18" charset="0"/>
            </a:endParaRPr>
          </a:p>
        </p:txBody>
      </p:sp>
      <p:sp>
        <p:nvSpPr>
          <p:cNvPr id="4" name="Content Placeholder 3"/>
          <p:cNvSpPr>
            <a:spLocks noGrp="1"/>
          </p:cNvSpPr>
          <p:nvPr>
            <p:ph idx="1"/>
          </p:nvPr>
        </p:nvSpPr>
        <p:spPr>
          <a:xfrm>
            <a:off x="467544" y="1772816"/>
            <a:ext cx="8229600" cy="4713391"/>
          </a:xfrm>
        </p:spPr>
        <p:txBody>
          <a:bodyPr/>
          <a:lstStyle/>
          <a:p>
            <a:r>
              <a:rPr lang="en-US" dirty="0" smtClean="0"/>
              <a:t>Heat (thermal energy) is transferred from one object to another when the objects are at different temperatures.</a:t>
            </a:r>
          </a:p>
          <a:p>
            <a:r>
              <a:rPr lang="en-US" dirty="0" smtClean="0"/>
              <a:t>The amount of heat (thermal energy) that is transferred when two objects are brought into contact depends on the difference in temperature between the objects.</a:t>
            </a:r>
            <a:endParaRPr lang="en-US" dirty="0"/>
          </a:p>
        </p:txBody>
      </p:sp>
    </p:spTree>
    <p:extLst>
      <p:ext uri="{BB962C8B-B14F-4D97-AF65-F5344CB8AC3E}">
        <p14:creationId xmlns:p14="http://schemas.microsoft.com/office/powerpoint/2010/main" val="234911967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500"/>
                            </p:stCondLst>
                            <p:childTnLst>
                              <p:par>
                                <p:cTn id="11" presetID="53" presetClass="entr" presetSubtype="16" fill="hold" grpId="0" nodeType="afterEffect">
                                  <p:stCondLst>
                                    <p:cond delay="100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5" dur="10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 calcmode="lin" valueType="num">
                                      <p:cBhvr>
                                        <p:cTn id="20"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368151"/>
          </a:xfrm>
        </p:spPr>
        <p:txBody>
          <a:bodyPr>
            <a:noAutofit/>
          </a:bodyPr>
          <a:lstStyle/>
          <a:p>
            <a:pPr algn="ctr"/>
            <a:r>
              <a:rPr lang="en-US" sz="4000" u="sng" dirty="0" smtClean="0">
                <a:latin typeface="Bodoni Poster" pitchFamily="18" charset="0"/>
              </a:rPr>
              <a:t>Transfer of Heat </a:t>
            </a:r>
            <a:br>
              <a:rPr lang="en-US" sz="4000" u="sng" dirty="0" smtClean="0">
                <a:latin typeface="Bodoni Poster" pitchFamily="18" charset="0"/>
              </a:rPr>
            </a:br>
            <a:r>
              <a:rPr lang="en-US" sz="4000" u="sng" dirty="0" smtClean="0">
                <a:latin typeface="Bodoni Poster" pitchFamily="18" charset="0"/>
              </a:rPr>
              <a:t>(Thermal) Energy</a:t>
            </a:r>
            <a:endParaRPr lang="en-US" sz="4000" u="sng" dirty="0">
              <a:latin typeface="Bodoni Poster" pitchFamily="18" charset="0"/>
            </a:endParaRPr>
          </a:p>
        </p:txBody>
      </p:sp>
      <p:sp>
        <p:nvSpPr>
          <p:cNvPr id="4" name="Content Placeholder 3"/>
          <p:cNvSpPr>
            <a:spLocks noGrp="1"/>
          </p:cNvSpPr>
          <p:nvPr>
            <p:ph idx="1"/>
          </p:nvPr>
        </p:nvSpPr>
        <p:spPr>
          <a:xfrm>
            <a:off x="395536" y="1700808"/>
            <a:ext cx="8352928" cy="4896544"/>
          </a:xfrm>
        </p:spPr>
        <p:txBody>
          <a:bodyPr>
            <a:noAutofit/>
          </a:bodyPr>
          <a:lstStyle/>
          <a:p>
            <a:r>
              <a:rPr lang="en-US" sz="2900" dirty="0" smtClean="0"/>
              <a:t>Heat is transferred only when two objects are at different temperatures</a:t>
            </a:r>
          </a:p>
          <a:p>
            <a:r>
              <a:rPr lang="en-US" sz="2900" dirty="0" smtClean="0"/>
              <a:t>Thermal energy always moves from warmer to cooler objects</a:t>
            </a:r>
          </a:p>
          <a:p>
            <a:r>
              <a:rPr lang="en-US" sz="2900" dirty="0" smtClean="0"/>
              <a:t>The warmer object loses thermal energy and becomes cooler as the cooler object gains thermal energy and becomes warmer.</a:t>
            </a:r>
          </a:p>
          <a:p>
            <a:r>
              <a:rPr lang="en-US" sz="2900" dirty="0" smtClean="0"/>
              <a:t>Energy will continue to move from a warmer object to a cooler object until both have the same temperature.</a:t>
            </a:r>
            <a:endParaRPr lang="en-US" sz="2900" dirty="0"/>
          </a:p>
        </p:txBody>
      </p:sp>
    </p:spTree>
    <p:extLst>
      <p:ext uri="{BB962C8B-B14F-4D97-AF65-F5344CB8AC3E}">
        <p14:creationId xmlns:p14="http://schemas.microsoft.com/office/powerpoint/2010/main" val="124154855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500"/>
                            </p:stCondLst>
                            <p:childTnLst>
                              <p:par>
                                <p:cTn id="11" presetID="53" presetClass="entr" presetSubtype="16" fill="hold" grpId="0" nodeType="afterEffect">
                                  <p:stCondLst>
                                    <p:cond delay="100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5" dur="10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 calcmode="lin" valueType="num">
                                      <p:cBhvr>
                                        <p:cTn id="20"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2" dur="10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 calcmode="lin" valueType="num">
                                      <p:cBhvr>
                                        <p:cTn id="27"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9" dur="1000"/>
                                        <p:tgtEl>
                                          <p:spTgt spid="4">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anim calcmode="lin" valueType="num">
                                      <p:cBhvr>
                                        <p:cTn id="34"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5" dur="10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6"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024" y="413663"/>
            <a:ext cx="8568952" cy="1431161"/>
          </a:xfrm>
        </p:spPr>
        <p:txBody>
          <a:bodyPr/>
          <a:lstStyle/>
          <a:p>
            <a:pPr algn="ctr"/>
            <a:r>
              <a:rPr lang="en-US" sz="4200" dirty="0" smtClean="0">
                <a:latin typeface="Bodoni Poster" pitchFamily="18" charset="0"/>
              </a:rPr>
              <a:t>What will happen to the coffee as it continues to sit?</a:t>
            </a:r>
            <a:endParaRPr lang="en-US" sz="4200" dirty="0">
              <a:latin typeface="Bodoni Poster"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2132856"/>
            <a:ext cx="7128792" cy="4016653"/>
          </a:xfrm>
          <a:prstGeom prst="rect">
            <a:avLst/>
          </a:prstGeom>
        </p:spPr>
      </p:pic>
    </p:spTree>
    <p:extLst>
      <p:ext uri="{BB962C8B-B14F-4D97-AF65-F5344CB8AC3E}">
        <p14:creationId xmlns:p14="http://schemas.microsoft.com/office/powerpoint/2010/main" val="416672168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3663"/>
            <a:ext cx="8229600" cy="1215137"/>
          </a:xfrm>
        </p:spPr>
        <p:txBody>
          <a:bodyPr/>
          <a:lstStyle/>
          <a:p>
            <a:pPr algn="ctr"/>
            <a:r>
              <a:rPr lang="en-US" sz="4000" dirty="0" smtClean="0">
                <a:latin typeface="Bodoni Poster" pitchFamily="18" charset="0"/>
              </a:rPr>
              <a:t>Heat Transfer can occur in three ways:</a:t>
            </a:r>
            <a:endParaRPr lang="en-US" sz="4000" dirty="0">
              <a:latin typeface="Bodoni Poster" pitchFamily="18" charset="0"/>
            </a:endParaRPr>
          </a:p>
        </p:txBody>
      </p:sp>
      <p:sp>
        <p:nvSpPr>
          <p:cNvPr id="4" name="Rectangle 3"/>
          <p:cNvSpPr/>
          <p:nvPr/>
        </p:nvSpPr>
        <p:spPr>
          <a:xfrm>
            <a:off x="2267270" y="3573016"/>
            <a:ext cx="4113050" cy="110799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solidFill>
                  <a:schemeClr val="accent6">
                    <a:lumMod val="75000"/>
                  </a:schemeClr>
                </a:solidFill>
                <a:effectLst>
                  <a:outerShdw blurRad="50800" dist="39000" dir="5460000" algn="tl">
                    <a:srgbClr val="000000">
                      <a:alpha val="38000"/>
                    </a:srgbClr>
                  </a:outerShdw>
                </a:effectLst>
              </a:rPr>
              <a:t>Convection</a:t>
            </a:r>
            <a:endParaRPr lang="en-US" sz="6600" b="1" cap="none" spc="0" dirty="0">
              <a:ln w="11430"/>
              <a:solidFill>
                <a:schemeClr val="accent6">
                  <a:lumMod val="75000"/>
                </a:schemeClr>
              </a:solidFill>
              <a:effectLst>
                <a:outerShdw blurRad="50800" dist="39000" dir="5460000" algn="tl">
                  <a:srgbClr val="000000">
                    <a:alpha val="38000"/>
                  </a:srgbClr>
                </a:outerShdw>
              </a:effectLst>
            </a:endParaRPr>
          </a:p>
        </p:txBody>
      </p:sp>
      <p:sp>
        <p:nvSpPr>
          <p:cNvPr id="5" name="Rectangle 4"/>
          <p:cNvSpPr/>
          <p:nvPr/>
        </p:nvSpPr>
        <p:spPr>
          <a:xfrm>
            <a:off x="2217288" y="2132856"/>
            <a:ext cx="4213013" cy="110799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solidFill>
                  <a:schemeClr val="accent6">
                    <a:lumMod val="75000"/>
                  </a:schemeClr>
                </a:solidFill>
                <a:effectLst>
                  <a:outerShdw blurRad="50800" dist="39000" dir="5460000" algn="tl">
                    <a:srgbClr val="000000">
                      <a:alpha val="38000"/>
                    </a:srgbClr>
                  </a:outerShdw>
                </a:effectLst>
              </a:rPr>
              <a:t>Conduction</a:t>
            </a:r>
            <a:endParaRPr lang="en-US" sz="6600" b="1" cap="none" spc="0" dirty="0">
              <a:ln w="11430"/>
              <a:solidFill>
                <a:schemeClr val="accent6">
                  <a:lumMod val="75000"/>
                </a:schemeClr>
              </a:solidFill>
              <a:effectLst>
                <a:outerShdw blurRad="50800" dist="39000" dir="5460000" algn="tl">
                  <a:srgbClr val="000000">
                    <a:alpha val="38000"/>
                  </a:srgbClr>
                </a:outerShdw>
              </a:effectLst>
            </a:endParaRPr>
          </a:p>
        </p:txBody>
      </p:sp>
      <p:sp>
        <p:nvSpPr>
          <p:cNvPr id="6" name="Rectangle 5"/>
          <p:cNvSpPr/>
          <p:nvPr/>
        </p:nvSpPr>
        <p:spPr>
          <a:xfrm>
            <a:off x="2542602" y="5013176"/>
            <a:ext cx="3562386" cy="110799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solidFill>
                  <a:schemeClr val="accent6">
                    <a:lumMod val="75000"/>
                  </a:schemeClr>
                </a:solidFill>
                <a:effectLst>
                  <a:outerShdw blurRad="50800" dist="39000" dir="5460000" algn="tl">
                    <a:srgbClr val="000000">
                      <a:alpha val="38000"/>
                    </a:srgbClr>
                  </a:outerShdw>
                </a:effectLst>
              </a:rPr>
              <a:t>Radiation</a:t>
            </a:r>
            <a:endParaRPr lang="en-US" sz="6600" b="1" cap="none" spc="0" dirty="0">
              <a:ln w="11430"/>
              <a:solidFill>
                <a:schemeClr val="accent6">
                  <a:lumMod val="75000"/>
                </a:schemeClr>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23181578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500"/>
                            </p:stCondLst>
                            <p:childTnLst>
                              <p:par>
                                <p:cTn id="11" presetID="53" presetClass="entr" presetSubtype="16" fill="hold" grpId="0" nodeType="afterEffect">
                                  <p:stCondLst>
                                    <p:cond delay="100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Effect transition="in" filter="fade">
                                      <p:cBhvr>
                                        <p:cTn id="15" dur="1000"/>
                                        <p:tgtEl>
                                          <p:spTgt spid="5"/>
                                        </p:tgtEl>
                                      </p:cBhvr>
                                    </p:animEffect>
                                  </p:childTnLst>
                                </p:cTn>
                              </p:par>
                            </p:childTnLst>
                          </p:cTn>
                        </p:par>
                        <p:par>
                          <p:cTn id="16" fill="hold">
                            <p:stCondLst>
                              <p:cond delay="3500"/>
                            </p:stCondLst>
                            <p:childTnLst>
                              <p:par>
                                <p:cTn id="17" presetID="53" presetClass="entr" presetSubtype="16" fill="hold" grpId="0" nodeType="afterEffect">
                                  <p:stCondLst>
                                    <p:cond delay="50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Effect transition="in" filter="fade">
                                      <p:cBhvr>
                                        <p:cTn id="21" dur="1000"/>
                                        <p:tgtEl>
                                          <p:spTgt spid="4"/>
                                        </p:tgtEl>
                                      </p:cBhvr>
                                    </p:animEffect>
                                  </p:childTnLst>
                                </p:cTn>
                              </p:par>
                            </p:childTnLst>
                          </p:cTn>
                        </p:par>
                        <p:par>
                          <p:cTn id="22" fill="hold">
                            <p:stCondLst>
                              <p:cond delay="5000"/>
                            </p:stCondLst>
                            <p:childTnLst>
                              <p:par>
                                <p:cTn id="23" presetID="53" presetClass="entr" presetSubtype="16" fill="hold" grpId="0" nodeType="afterEffect">
                                  <p:stCondLst>
                                    <p:cond delay="50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Effect transition="in" filter="fade">
                                      <p:cBhvr>
                                        <p:cTn id="2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1021"/>
            <a:ext cx="8229600" cy="999113"/>
          </a:xfrm>
        </p:spPr>
        <p:txBody>
          <a:bodyPr>
            <a:noAutofit/>
          </a:bodyPr>
          <a:lstStyle/>
          <a:p>
            <a:pPr algn="ctr"/>
            <a:r>
              <a:rPr lang="en-US" sz="6600" u="sng" dirty="0" smtClean="0">
                <a:latin typeface="Bodoni Poster" pitchFamily="18" charset="0"/>
              </a:rPr>
              <a:t>Conduction</a:t>
            </a:r>
            <a:endParaRPr lang="en-US" sz="6600" u="sng" dirty="0">
              <a:latin typeface="Bodoni Poster" pitchFamily="18" charset="0"/>
            </a:endParaRPr>
          </a:p>
        </p:txBody>
      </p:sp>
      <p:sp>
        <p:nvSpPr>
          <p:cNvPr id="3" name="Content Placeholder 2"/>
          <p:cNvSpPr>
            <a:spLocks noGrp="1"/>
          </p:cNvSpPr>
          <p:nvPr>
            <p:ph idx="1"/>
          </p:nvPr>
        </p:nvSpPr>
        <p:spPr>
          <a:xfrm>
            <a:off x="323528" y="1412776"/>
            <a:ext cx="4392488" cy="4968552"/>
          </a:xfrm>
        </p:spPr>
        <p:txBody>
          <a:bodyPr>
            <a:noAutofit/>
          </a:bodyPr>
          <a:lstStyle/>
          <a:p>
            <a:r>
              <a:rPr lang="en-US" sz="3800" dirty="0" smtClean="0"/>
              <a:t>Conduction is the transfer of heat by direct contact (particles collide)</a:t>
            </a:r>
          </a:p>
          <a:p>
            <a:r>
              <a:rPr lang="en-US" sz="3800" dirty="0" smtClean="0"/>
              <a:t>Conduction occurs most easily in solids </a:t>
            </a:r>
            <a:br>
              <a:rPr lang="en-US" sz="3800" dirty="0" smtClean="0"/>
            </a:br>
            <a:r>
              <a:rPr lang="en-US" sz="3800" dirty="0" smtClean="0"/>
              <a:t>and liquids</a:t>
            </a:r>
          </a:p>
        </p:txBody>
      </p:sp>
      <p:pic>
        <p:nvPicPr>
          <p:cNvPr id="2050" name="Picture 2" descr="http://www.armstronginternational.com/university/colleges/systems/basics/images/conduction.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2348880"/>
            <a:ext cx="3744416" cy="32095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35241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500"/>
                            </p:stCondLst>
                            <p:childTnLst>
                              <p:par>
                                <p:cTn id="11" presetID="53" presetClass="entr" presetSubtype="16" fill="hold" grpId="0" nodeType="afterEffect">
                                  <p:stCondLst>
                                    <p:cond delay="100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2" dur="1000"/>
                                        <p:tgtEl>
                                          <p:spTgt spid="3">
                                            <p:txEl>
                                              <p:pRg st="1" end="1"/>
                                            </p:txEl>
                                          </p:spTgt>
                                        </p:tgtEl>
                                      </p:cBhvr>
                                    </p:animEffect>
                                  </p:childTnLst>
                                </p:cTn>
                              </p:par>
                            </p:childTnLst>
                          </p:cTn>
                        </p:par>
                        <p:par>
                          <p:cTn id="23" fill="hold">
                            <p:stCondLst>
                              <p:cond delay="1000"/>
                            </p:stCondLst>
                            <p:childTnLst>
                              <p:par>
                                <p:cTn id="24" presetID="53" presetClass="entr" presetSubtype="16" fill="hold" nodeType="afterEffect">
                                  <p:stCondLst>
                                    <p:cond delay="1500"/>
                                  </p:stCondLst>
                                  <p:childTnLst>
                                    <p:set>
                                      <p:cBhvr>
                                        <p:cTn id="25" dur="1" fill="hold">
                                          <p:stCondLst>
                                            <p:cond delay="0"/>
                                          </p:stCondLst>
                                        </p:cTn>
                                        <p:tgtEl>
                                          <p:spTgt spid="2050"/>
                                        </p:tgtEl>
                                        <p:attrNameLst>
                                          <p:attrName>style.visibility</p:attrName>
                                        </p:attrNameLst>
                                      </p:cBhvr>
                                      <p:to>
                                        <p:strVal val="visible"/>
                                      </p:to>
                                    </p:set>
                                    <p:anim calcmode="lin" valueType="num">
                                      <p:cBhvr>
                                        <p:cTn id="26" dur="1000" fill="hold"/>
                                        <p:tgtEl>
                                          <p:spTgt spid="2050"/>
                                        </p:tgtEl>
                                        <p:attrNameLst>
                                          <p:attrName>ppt_w</p:attrName>
                                        </p:attrNameLst>
                                      </p:cBhvr>
                                      <p:tavLst>
                                        <p:tav tm="0">
                                          <p:val>
                                            <p:fltVal val="0"/>
                                          </p:val>
                                        </p:tav>
                                        <p:tav tm="100000">
                                          <p:val>
                                            <p:strVal val="#ppt_w"/>
                                          </p:val>
                                        </p:tav>
                                      </p:tavLst>
                                    </p:anim>
                                    <p:anim calcmode="lin" valueType="num">
                                      <p:cBhvr>
                                        <p:cTn id="27" dur="1000" fill="hold"/>
                                        <p:tgtEl>
                                          <p:spTgt spid="2050"/>
                                        </p:tgtEl>
                                        <p:attrNameLst>
                                          <p:attrName>ppt_h</p:attrName>
                                        </p:attrNameLst>
                                      </p:cBhvr>
                                      <p:tavLst>
                                        <p:tav tm="0">
                                          <p:val>
                                            <p:fltVal val="0"/>
                                          </p:val>
                                        </p:tav>
                                        <p:tav tm="100000">
                                          <p:val>
                                            <p:strVal val="#ppt_h"/>
                                          </p:val>
                                        </p:tav>
                                      </p:tavLst>
                                    </p:anim>
                                    <p:animEffect transition="in" filter="fade">
                                      <p:cBhvr>
                                        <p:cTn id="28"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1595</Words>
  <Application>Microsoft Office PowerPoint</Application>
  <PresentationFormat>On-screen Show (4:3)</PresentationFormat>
  <Paragraphs>155</Paragraphs>
  <Slides>34</Slides>
  <Notes>34</Notes>
  <HiddenSlides>0</HiddenSlides>
  <MMClips>0</MMClips>
  <ScaleCrop>false</ScaleCrop>
  <HeadingPairs>
    <vt:vector size="8" baseType="variant">
      <vt:variant>
        <vt:lpstr>Fonts Used</vt:lpstr>
      </vt:variant>
      <vt:variant>
        <vt:i4>3</vt:i4>
      </vt:variant>
      <vt:variant>
        <vt:lpstr>Theme</vt:lpstr>
      </vt:variant>
      <vt:variant>
        <vt:i4>4</vt:i4>
      </vt:variant>
      <vt:variant>
        <vt:lpstr>Embedded OLE Servers</vt:lpstr>
      </vt:variant>
      <vt:variant>
        <vt:i4>1</vt:i4>
      </vt:variant>
      <vt:variant>
        <vt:lpstr>Slide Titles</vt:lpstr>
      </vt:variant>
      <vt:variant>
        <vt:i4>34</vt:i4>
      </vt:variant>
    </vt:vector>
  </HeadingPairs>
  <TitlesOfParts>
    <vt:vector size="42" baseType="lpstr">
      <vt:lpstr>Arial</vt:lpstr>
      <vt:lpstr>Bodoni Poster</vt:lpstr>
      <vt:lpstr>Calibri</vt:lpstr>
      <vt:lpstr>Office Theme</vt:lpstr>
      <vt:lpstr>Diseño predeterminado</vt:lpstr>
      <vt:lpstr>1_Office Theme</vt:lpstr>
      <vt:lpstr>2_Office Theme</vt:lpstr>
      <vt:lpstr>Acrobat Document</vt:lpstr>
      <vt:lpstr>Heat Transfer Activating Strategy</vt:lpstr>
      <vt:lpstr>Essential Question:  How does energy move from one object to another?</vt:lpstr>
      <vt:lpstr>Use the Types of Heat Transfer Foldable to take notes</vt:lpstr>
      <vt:lpstr>Reviewing Heat  (Thermal) Energy</vt:lpstr>
      <vt:lpstr>Transfer of Heat  (Thermal) Energy</vt:lpstr>
      <vt:lpstr>Transfer of Heat  (Thermal) Energy</vt:lpstr>
      <vt:lpstr>What will happen to the coffee as it continues to sit?</vt:lpstr>
      <vt:lpstr>Heat Transfer can occur in three ways:</vt:lpstr>
      <vt:lpstr>Conduction</vt:lpstr>
      <vt:lpstr>Conduction</vt:lpstr>
      <vt:lpstr>Explain the movement of thermal energy in the picture below.</vt:lpstr>
      <vt:lpstr>Faster moving molecules in your warm hand bump against the slower moving molecules in the ice. Thermal energy moves from your warmer hand to the colder ice. The slow moving molecules in the ice move faster.</vt:lpstr>
      <vt:lpstr>How is this an example of Conduction?</vt:lpstr>
      <vt:lpstr>PowerPoint Presentation</vt:lpstr>
      <vt:lpstr>Your turn…Explain the movement of thermal energy if you were about to eat the Chinese food below. How is this an example of Conduction?</vt:lpstr>
      <vt:lpstr>Why does the lady in the pink dress drop her roasting stick before the lady in the green dress?</vt:lpstr>
      <vt:lpstr>Conductors and Insulators</vt:lpstr>
      <vt:lpstr>PowerPoint Presentation</vt:lpstr>
      <vt:lpstr>Convection</vt:lpstr>
      <vt:lpstr>PowerPoint Presentation</vt:lpstr>
      <vt:lpstr>Animations and Video Clips</vt:lpstr>
      <vt:lpstr>Describe an example of convection that you have experienced recently at home, at school, or outside.</vt:lpstr>
      <vt:lpstr>What cooked the cookies?</vt:lpstr>
      <vt:lpstr>Radiation</vt:lpstr>
      <vt:lpstr>Radiation</vt:lpstr>
      <vt:lpstr>PowerPoint Presentation</vt:lpstr>
      <vt:lpstr>PowerPoint Presentation</vt:lpstr>
      <vt:lpstr>Look at the examples of Heat Transfer  in the Image below</vt:lpstr>
      <vt:lpstr>Look at the examples of Heat Transfer  in the Image below</vt:lpstr>
      <vt:lpstr>PowerPoint Presentation</vt:lpstr>
      <vt:lpstr>Look at the three images below. Identify which is an example of conduction, convection, and radiation.</vt:lpstr>
      <vt:lpstr>Look at the three images below. Identify which is an example of conduction, convection, and radiation.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2014-02-21T02:04:43Z</dcterms:created>
  <dcterms:modified xsi:type="dcterms:W3CDTF">2016-11-17T00:49:07Z</dcterms:modified>
</cp:coreProperties>
</file>